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20" r:id="rId2"/>
    <p:sldId id="321" r:id="rId3"/>
    <p:sldId id="322" r:id="rId4"/>
    <p:sldId id="323" r:id="rId5"/>
    <p:sldId id="324" r:id="rId6"/>
    <p:sldId id="325" r:id="rId7"/>
    <p:sldId id="326" r:id="rId8"/>
    <p:sldId id="327" r:id="rId9"/>
    <p:sldId id="328" r:id="rId10"/>
    <p:sldId id="329" r:id="rId11"/>
    <p:sldId id="330" r:id="rId12"/>
    <p:sldId id="331" r:id="rId13"/>
    <p:sldId id="332" r:id="rId14"/>
    <p:sldId id="274" r:id="rId15"/>
    <p:sldId id="275" r:id="rId16"/>
    <p:sldId id="276" r:id="rId17"/>
    <p:sldId id="277" r:id="rId18"/>
    <p:sldId id="279" r:id="rId19"/>
    <p:sldId id="282" r:id="rId20"/>
    <p:sldId id="283" r:id="rId21"/>
    <p:sldId id="285" r:id="rId22"/>
    <p:sldId id="286" r:id="rId23"/>
    <p:sldId id="284" r:id="rId24"/>
    <p:sldId id="287" r:id="rId25"/>
    <p:sldId id="288" r:id="rId26"/>
    <p:sldId id="281" r:id="rId27"/>
    <p:sldId id="333" r:id="rId28"/>
    <p:sldId id="289" r:id="rId29"/>
    <p:sldId id="290" r:id="rId30"/>
    <p:sldId id="292" r:id="rId31"/>
    <p:sldId id="293" r:id="rId32"/>
    <p:sldId id="294" r:id="rId33"/>
    <p:sldId id="295" r:id="rId34"/>
    <p:sldId id="296" r:id="rId35"/>
    <p:sldId id="297" r:id="rId36"/>
    <p:sldId id="298" r:id="rId37"/>
    <p:sldId id="299" r:id="rId38"/>
    <p:sldId id="300" r:id="rId39"/>
    <p:sldId id="301" r:id="rId40"/>
    <p:sldId id="302" r:id="rId41"/>
    <p:sldId id="334" r:id="rId42"/>
    <p:sldId id="303" r:id="rId43"/>
    <p:sldId id="304" r:id="rId44"/>
    <p:sldId id="305" r:id="rId45"/>
    <p:sldId id="306" r:id="rId46"/>
    <p:sldId id="307" r:id="rId47"/>
    <p:sldId id="308" r:id="rId48"/>
    <p:sldId id="309" r:id="rId49"/>
    <p:sldId id="310" r:id="rId50"/>
    <p:sldId id="311" r:id="rId51"/>
    <p:sldId id="312" r:id="rId52"/>
    <p:sldId id="313" r:id="rId53"/>
    <p:sldId id="318" r:id="rId54"/>
    <p:sldId id="31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9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284902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776108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8214498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49834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603696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935333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2157876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3332685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224525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079814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5CA62C-761C-4B40-BDFD-820C955B9875}" type="datetimeFigureOut">
              <a:rPr lang="en-IN" smtClean="0"/>
              <a:t>12-09-2023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093667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5CA62C-761C-4B40-BDFD-820C955B9875}"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96445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5CA62C-761C-4B40-BDFD-820C955B9875}" type="datetimeFigureOut">
              <a:rPr lang="en-IN" smtClean="0"/>
              <a:t>12-09-2023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443165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5CA62C-761C-4B40-BDFD-820C955B9875}" type="datetimeFigureOut">
              <a:rPr lang="en-IN" smtClean="0"/>
              <a:t>12-09-2023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2973954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5CA62C-761C-4B40-BDFD-820C955B9875}" type="datetimeFigureOut">
              <a:rPr lang="en-IN" smtClean="0"/>
              <a:t>12-09-2023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3422017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515058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5CA62C-761C-4B40-BDFD-820C955B9875}" type="datetimeFigureOut">
              <a:rPr lang="en-IN" smtClean="0"/>
              <a:t>12-09-2023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5EA9C32-0DB1-4F2E-B327-0AA7A1F66447}" type="slidenum">
              <a:rPr lang="en-IN" smtClean="0"/>
              <a:t>‹#›</a:t>
            </a:fld>
            <a:endParaRPr lang="en-IN"/>
          </a:p>
        </p:txBody>
      </p:sp>
    </p:spTree>
    <p:extLst>
      <p:ext uri="{BB962C8B-B14F-4D97-AF65-F5344CB8AC3E}">
        <p14:creationId xmlns:p14="http://schemas.microsoft.com/office/powerpoint/2010/main" val="1602455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srcRect/>
          <a:tile tx="0" ty="0" sx="100000" sy="100000" flip="none" algn="tl"/>
        </a:blipFill>
        <a:effectLst/>
      </p:bgPr>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5CA62C-761C-4B40-BDFD-820C955B9875}" type="datetimeFigureOut">
              <a:rPr lang="en-IN" smtClean="0"/>
              <a:t>12-09-2023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5EA9C32-0DB1-4F2E-B327-0AA7A1F66447}" type="slidenum">
              <a:rPr lang="en-IN" smtClean="0"/>
              <a:t>‹#›</a:t>
            </a:fld>
            <a:endParaRPr lang="en-IN"/>
          </a:p>
        </p:txBody>
      </p:sp>
    </p:spTree>
    <p:extLst>
      <p:ext uri="{BB962C8B-B14F-4D97-AF65-F5344CB8AC3E}">
        <p14:creationId xmlns:p14="http://schemas.microsoft.com/office/powerpoint/2010/main" val="30001218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utoShape 4"/>
          <p:cNvSpPr>
            <a:spLocks noChangeArrowheads="1"/>
          </p:cNvSpPr>
          <p:nvPr/>
        </p:nvSpPr>
        <p:spPr bwMode="auto">
          <a:xfrm>
            <a:off x="2752733" y="1905000"/>
            <a:ext cx="8001000" cy="1752600"/>
          </a:xfrm>
          <a:prstGeom prst="roundRect">
            <a:avLst>
              <a:gd name="adj" fmla="val 16667"/>
            </a:avLst>
          </a:prstGeom>
          <a:noFill/>
          <a:ln>
            <a:noFill/>
          </a:ln>
          <a:effectLst/>
        </p:spPr>
        <p:txBody>
          <a:bodyPr wrap="none" anchor="ctr"/>
          <a:lstStyle/>
          <a:p>
            <a:pPr eaLnBrk="1" hangingPunct="1">
              <a:buClr>
                <a:srgbClr val="000000"/>
              </a:buClr>
              <a:buSzPct val="100000"/>
              <a:buFont typeface="Times New Roman" panose="02020603050405020304" pitchFamily="18" charset="0"/>
              <a:buNone/>
            </a:pPr>
            <a:endParaRPr lang="en-IN" altLang="en-US"/>
          </a:p>
        </p:txBody>
      </p:sp>
      <p:sp>
        <p:nvSpPr>
          <p:cNvPr id="17" name="Text Box 5"/>
          <p:cNvSpPr txBox="1">
            <a:spLocks noChangeArrowheads="1"/>
          </p:cNvSpPr>
          <p:nvPr/>
        </p:nvSpPr>
        <p:spPr bwMode="auto">
          <a:xfrm>
            <a:off x="1591329" y="2781300"/>
            <a:ext cx="7589002" cy="876300"/>
          </a:xfrm>
          <a:prstGeom prst="rect">
            <a:avLst/>
          </a:prstGeom>
          <a:noFill/>
          <a:ln w="9525">
            <a:solidFill>
              <a:srgbClr val="3465A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spcBef>
                <a:spcPts val="8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3200">
                <a:solidFill>
                  <a:srgbClr val="000000"/>
                </a:solidFill>
                <a:latin typeface="Calibri" panose="020F0502020204030204" pitchFamily="34" charset="0"/>
                <a:ea typeface="Droid Sans Fallback" charset="0"/>
                <a:cs typeface="Droid Sans Fallback" charset="0"/>
              </a:defRPr>
            </a:lvl1pPr>
            <a:lvl2pPr>
              <a:spcBef>
                <a:spcPts val="7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800">
                <a:solidFill>
                  <a:srgbClr val="000000"/>
                </a:solidFill>
                <a:latin typeface="Calibri" panose="020F0502020204030204" pitchFamily="34" charset="0"/>
                <a:ea typeface="Droid Sans Fallback" charset="0"/>
                <a:cs typeface="Droid Sans Fallback" charset="0"/>
              </a:defRPr>
            </a:lvl2pPr>
            <a:lvl3pPr>
              <a:spcBef>
                <a:spcPts val="6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Calibri" panose="020F0502020204030204" pitchFamily="34" charset="0"/>
                <a:ea typeface="Droid Sans Fallback" charset="0"/>
                <a:cs typeface="Droid Sans Fallback" charset="0"/>
              </a:defRPr>
            </a:lvl3pPr>
            <a:lvl4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4pPr>
            <a:lvl5pPr>
              <a:spcBef>
                <a:spcPts val="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5pPr>
            <a:lvl6pPr marL="25146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6pPr>
            <a:lvl7pPr marL="29718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7pPr>
            <a:lvl8pPr marL="34290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8pPr>
            <a:lvl9pPr marL="3886200" indent="-228600" defTabSz="449263" eaLnBrk="0" fontAlgn="base" hangingPunct="0">
              <a:spcBef>
                <a:spcPts val="50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000000"/>
                </a:solidFill>
                <a:latin typeface="Calibri" panose="020F0502020204030204" pitchFamily="34" charset="0"/>
                <a:ea typeface="Droid Sans Fallback" charset="0"/>
                <a:cs typeface="Droid Sans Fallback" charset="0"/>
              </a:defRPr>
            </a:lvl9pPr>
          </a:lstStyle>
          <a:p>
            <a:pPr marL="0" marR="0" algn="ctr">
              <a:lnSpc>
                <a:spcPct val="150000"/>
              </a:lnSpc>
              <a:spcBef>
                <a:spcPts val="0"/>
              </a:spcBef>
              <a:spcAft>
                <a:spcPts val="1950"/>
              </a:spcAft>
            </a:pPr>
            <a:r>
              <a:rPr lang="en-US" sz="1800" b="1" dirty="0">
                <a:solidFill>
                  <a:srgbClr val="333333"/>
                </a:solidFill>
                <a:effectLst/>
                <a:latin typeface="Times New Roman" panose="02020603050405020304" pitchFamily="18" charset="0"/>
                <a:ea typeface="Times New Roman" panose="02020603050405020304" pitchFamily="18" charset="0"/>
              </a:rPr>
              <a:t>ALOHA TOURS AND TRAVELS </a:t>
            </a:r>
            <a:endParaRPr lang="en-US" sz="1800" dirty="0">
              <a:effectLst/>
              <a:latin typeface="Times New Roman" panose="02020603050405020304" pitchFamily="18" charset="0"/>
              <a:ea typeface="Times New Roman" panose="02020603050405020304" pitchFamily="18" charset="0"/>
            </a:endParaRPr>
          </a:p>
        </p:txBody>
      </p:sp>
      <p:sp>
        <p:nvSpPr>
          <p:cNvPr id="19" name="Rounded Rectangle 1"/>
          <p:cNvSpPr>
            <a:spLocks noChangeArrowheads="1"/>
          </p:cNvSpPr>
          <p:nvPr/>
        </p:nvSpPr>
        <p:spPr bwMode="auto">
          <a:xfrm>
            <a:off x="1258820" y="311017"/>
            <a:ext cx="2655254" cy="654899"/>
          </a:xfrm>
          <a:prstGeom prst="roundRect">
            <a:avLst>
              <a:gd name="adj" fmla="val 16667"/>
            </a:avLst>
          </a:prstGeom>
          <a:noFill/>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2">
            <a:schemeClr val="accent2"/>
          </a:lnRef>
          <a:fillRef idx="1">
            <a:schemeClr val="lt1"/>
          </a:fillRef>
          <a:effectRef idx="0">
            <a:schemeClr val="accent2"/>
          </a:effectRef>
          <a:fontRef idx="minor">
            <a:schemeClr val="dk1"/>
          </a:fontRef>
        </p:style>
        <p:txBody>
          <a:bodyPr/>
          <a:lstStyle/>
          <a:p>
            <a:pPr>
              <a:buClr>
                <a:srgbClr val="000000"/>
              </a:buClr>
              <a:buSzPct val="100000"/>
            </a:pPr>
            <a:r>
              <a:rPr lang="en-US" altLang="en-US" sz="2400" b="1" dirty="0">
                <a:solidFill>
                  <a:schemeClr val="tx1"/>
                </a:solidFill>
                <a:latin typeface="Times New Roman" panose="02020603050405020304" pitchFamily="18" charset="0"/>
                <a:cs typeface="Times New Roman" panose="02020603050405020304" pitchFamily="18" charset="0"/>
              </a:rPr>
              <a:t>Technology: Java</a:t>
            </a: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753733" y="54610"/>
            <a:ext cx="1400175" cy="465455"/>
          </a:xfrm>
          <a:prstGeom prst="rect">
            <a:avLst/>
          </a:prstGeom>
        </p:spPr>
      </p:pic>
    </p:spTree>
    <p:extLst>
      <p:ext uri="{BB962C8B-B14F-4D97-AF65-F5344CB8AC3E}">
        <p14:creationId xmlns:p14="http://schemas.microsoft.com/office/powerpoint/2010/main" val="2812236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DDE2-E6D7-45DC-99C8-D99C88EA5A34}"/>
              </a:ext>
            </a:extLst>
          </p:cNvPr>
          <p:cNvSpPr txBox="1"/>
          <p:nvPr/>
        </p:nvSpPr>
        <p:spPr>
          <a:xfrm>
            <a:off x="1561571" y="1698798"/>
            <a:ext cx="9148104" cy="4191981"/>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SOFTWARE REQUIREMENTS:</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Operating system		:  Windows 7 or 7+</a:t>
            </a:r>
          </a:p>
          <a:p>
            <a:pPr>
              <a:lnSpc>
                <a:spcPct val="150000"/>
              </a:lnSpc>
            </a:pPr>
            <a:r>
              <a:rPr lang="en-IN" sz="2000" dirty="0">
                <a:latin typeface="Times New Roman" panose="02020603050405020304" pitchFamily="18" charset="0"/>
                <a:cs typeface="Times New Roman" panose="02020603050405020304" pitchFamily="18" charset="0"/>
              </a:rPr>
              <a:t>Ram			:  8 GB</a:t>
            </a:r>
          </a:p>
          <a:p>
            <a:pPr>
              <a:lnSpc>
                <a:spcPct val="150000"/>
              </a:lnSpc>
            </a:pPr>
            <a:r>
              <a:rPr lang="en-IN" sz="2000" dirty="0">
                <a:latin typeface="Times New Roman" panose="02020603050405020304" pitchFamily="18" charset="0"/>
                <a:cs typeface="Times New Roman" panose="02020603050405020304" pitchFamily="18" charset="0"/>
              </a:rPr>
              <a:t>Hard disc or SSD		:  More than 500 GB</a:t>
            </a:r>
          </a:p>
          <a:p>
            <a:pPr>
              <a:lnSpc>
                <a:spcPct val="150000"/>
              </a:lnSpc>
            </a:pPr>
            <a:r>
              <a:rPr lang="en-IN" sz="2000" dirty="0">
                <a:latin typeface="Times New Roman" panose="02020603050405020304" pitchFamily="18" charset="0"/>
                <a:cs typeface="Times New Roman" panose="02020603050405020304" pitchFamily="18" charset="0"/>
              </a:rPr>
              <a:t>Processor		:  Intel 3rd generation or high with 8 GB Ram</a:t>
            </a:r>
          </a:p>
          <a:p>
            <a:pPr>
              <a:lnSpc>
                <a:spcPct val="150000"/>
              </a:lnSpc>
            </a:pPr>
            <a:r>
              <a:rPr lang="en-IN" sz="2000" dirty="0">
                <a:latin typeface="Times New Roman" panose="02020603050405020304" pitchFamily="18" charset="0"/>
                <a:cs typeface="Times New Roman" panose="02020603050405020304" pitchFamily="18" charset="0"/>
              </a:rPr>
              <a:t>Software’s		:  Java 8 or high version, Eclipse.</a:t>
            </a:r>
          </a:p>
          <a:p>
            <a:pPr>
              <a:lnSpc>
                <a:spcPct val="150000"/>
              </a:lnSpc>
            </a:pPr>
            <a:endParaRPr lang="en-IN" sz="2000" dirty="0">
              <a:latin typeface="Times New Roman" panose="02020603050405020304" pitchFamily="18" charset="0"/>
              <a:cs typeface="Times New Roman" panose="02020603050405020304" pitchFamily="18" charset="0"/>
            </a:endParaRPr>
          </a:p>
          <a:p>
            <a:pPr marL="0" indent="0" algn="just">
              <a:lnSpc>
                <a:spcPct val="150000"/>
              </a:lnSpc>
              <a:buNone/>
            </a:pP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3486581" y="586432"/>
            <a:ext cx="4291560" cy="587148"/>
          </a:xfrm>
          <a:prstGeom prst="rect">
            <a:avLst/>
          </a:prstGeom>
        </p:spPr>
        <p:txBody>
          <a:bodyPr wrap="none">
            <a:spAutoFit/>
          </a:bodyPr>
          <a:lstStyle/>
          <a:p>
            <a:pPr marL="228600" algn="ctr">
              <a:lnSpc>
                <a:spcPct val="150000"/>
              </a:lnSpc>
              <a:spcBef>
                <a:spcPts val="1200"/>
              </a:spcBef>
              <a:spcAft>
                <a:spcPts val="0"/>
              </a:spcAft>
              <a:tabLst>
                <a:tab pos="1733550" algn="l"/>
              </a:tabLst>
            </a:pPr>
            <a:r>
              <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REQUIREMENTS</a:t>
            </a:r>
            <a:endParaRPr lang="en-IN"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333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CBDDE2-E6D7-45DC-99C8-D99C88EA5A34}"/>
              </a:ext>
            </a:extLst>
          </p:cNvPr>
          <p:cNvSpPr txBox="1"/>
          <p:nvPr/>
        </p:nvSpPr>
        <p:spPr>
          <a:xfrm>
            <a:off x="2110211" y="1952016"/>
            <a:ext cx="9148104" cy="3653372"/>
          </a:xfrm>
          <a:prstGeom prst="rect">
            <a:avLst/>
          </a:prstGeom>
          <a:noFill/>
        </p:spPr>
        <p:txBody>
          <a:bodyPr wrap="square">
            <a:spAutoFit/>
          </a:bodyPr>
          <a:lstStyle/>
          <a:p>
            <a:pPr>
              <a:lnSpc>
                <a:spcPct val="150000"/>
              </a:lnSpc>
            </a:pPr>
            <a:r>
              <a:rPr lang="en-IN" sz="2000" b="1" dirty="0">
                <a:latin typeface="Times New Roman" panose="02020603050405020304" pitchFamily="18" charset="0"/>
                <a:cs typeface="Times New Roman" panose="02020603050405020304" pitchFamily="18" charset="0"/>
              </a:rPr>
              <a:t>HARDWARE REQUIREMENTS:</a:t>
            </a:r>
            <a:endParaRPr lang="en-IN" sz="2000" dirty="0">
              <a:latin typeface="Times New Roman" panose="02020603050405020304" pitchFamily="18" charset="0"/>
              <a:cs typeface="Times New Roman" panose="02020603050405020304" pitchFamily="18" charset="0"/>
            </a:endParaRPr>
          </a:p>
          <a:p>
            <a:pPr>
              <a:lnSpc>
                <a:spcPct val="150000"/>
              </a:lnSpc>
            </a:pPr>
            <a:r>
              <a:rPr lang="en-IN" sz="2000" b="1" dirty="0">
                <a:latin typeface="Times New Roman" panose="02020603050405020304" pitchFamily="18" charset="0"/>
                <a:cs typeface="Times New Roman" panose="02020603050405020304" pitchFamily="18" charset="0"/>
              </a:rPr>
              <a:t> </a:t>
            </a:r>
            <a:endParaRPr lang="en-IN" sz="2000" dirty="0">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6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rPr>
              <a:t>Scripts                             :   JavaScript.</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rPr>
              <a:t>Front End                         :   React </a:t>
            </a:r>
            <a:r>
              <a:rPr lang="en-US" sz="1800" dirty="0" err="1">
                <a:solidFill>
                  <a:srgbClr val="000000"/>
                </a:solidFill>
                <a:effectLst/>
                <a:latin typeface="Times New Roman" panose="02020603050405020304" pitchFamily="18" charset="0"/>
                <a:ea typeface="Times New Roman" panose="02020603050405020304" pitchFamily="18" charset="0"/>
              </a:rPr>
              <a:t>js</a:t>
            </a:r>
            <a:r>
              <a:rPr lang="en-US" sz="1800" dirty="0">
                <a:solidFill>
                  <a:srgbClr val="000000"/>
                </a:solidFill>
                <a:effectLst/>
                <a:latin typeface="Times New Roman" panose="02020603050405020304" pitchFamily="18" charset="0"/>
                <a:ea typeface="Times New Roman" panose="02020603050405020304" pitchFamily="18" charset="0"/>
              </a:rPr>
              <a:t> ,Html, </a:t>
            </a:r>
            <a:r>
              <a:rPr lang="en-US" sz="1800" dirty="0" err="1">
                <a:solidFill>
                  <a:srgbClr val="000000"/>
                </a:solidFill>
                <a:effectLst/>
                <a:latin typeface="Times New Roman" panose="02020603050405020304" pitchFamily="18" charset="0"/>
                <a:ea typeface="Times New Roman" panose="02020603050405020304" pitchFamily="18" charset="0"/>
              </a:rPr>
              <a:t>Css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60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rPr>
              <a:t>Technology                     :  Node </a:t>
            </a:r>
            <a:r>
              <a:rPr lang="en-US" sz="1800" dirty="0" err="1">
                <a:solidFill>
                  <a:srgbClr val="000000"/>
                </a:solidFill>
                <a:effectLst/>
                <a:latin typeface="Times New Roman" panose="02020603050405020304" pitchFamily="18" charset="0"/>
                <a:ea typeface="Times New Roman" panose="02020603050405020304" pitchFamily="18" charset="0"/>
              </a:rPr>
              <a:t>Js</a:t>
            </a:r>
            <a:endParaRPr lang="en-US" sz="18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Database Connectivity      :   JDBC</a:t>
            </a:r>
          </a:p>
          <a:p>
            <a:pPr marL="342900" marR="0" lvl="0" indent="-342900" algn="just">
              <a:lnSpc>
                <a:spcPct val="1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Database                             : </a:t>
            </a:r>
            <a:r>
              <a:rPr lang="en-US"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MongoDbs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50000"/>
              </a:lnSpc>
              <a:buNone/>
            </a:pP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2" name="Rectangle 1"/>
          <p:cNvSpPr/>
          <p:nvPr/>
        </p:nvSpPr>
        <p:spPr>
          <a:xfrm>
            <a:off x="3486581" y="586432"/>
            <a:ext cx="4291560" cy="587148"/>
          </a:xfrm>
          <a:prstGeom prst="rect">
            <a:avLst/>
          </a:prstGeom>
        </p:spPr>
        <p:txBody>
          <a:bodyPr wrap="none">
            <a:spAutoFit/>
          </a:bodyPr>
          <a:lstStyle/>
          <a:p>
            <a:pPr marL="228600" algn="ctr">
              <a:lnSpc>
                <a:spcPct val="150000"/>
              </a:lnSpc>
              <a:spcBef>
                <a:spcPts val="1200"/>
              </a:spcBef>
              <a:spcAft>
                <a:spcPts val="0"/>
              </a:spcAft>
              <a:tabLst>
                <a:tab pos="1733550" algn="l"/>
              </a:tabLst>
            </a:pPr>
            <a:r>
              <a:rPr lang="en-IN" sz="2400" b="1"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rPr>
              <a:t>SYSTEM REQUIREMENTS</a:t>
            </a:r>
            <a:endParaRPr lang="en-IN"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18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79E-28D8-4B46-85BE-B00A71FEC4A0}"/>
              </a:ext>
            </a:extLst>
          </p:cNvPr>
          <p:cNvSpPr>
            <a:spLocks noGrp="1"/>
          </p:cNvSpPr>
          <p:nvPr>
            <p:ph type="title"/>
          </p:nvPr>
        </p:nvSpPr>
        <p:spPr>
          <a:xfrm>
            <a:off x="1974634" y="321280"/>
            <a:ext cx="8911687" cy="541606"/>
          </a:xfrm>
        </p:spPr>
        <p:txBody>
          <a:bodyPr>
            <a:normAutofit/>
          </a:bodyPr>
          <a:lstStyle/>
          <a:p>
            <a:pPr algn="ctr"/>
            <a:r>
              <a:rPr lang="en-US" sz="2400" b="1" dirty="0">
                <a:solidFill>
                  <a:srgbClr val="7030A0"/>
                </a:solidFill>
                <a:latin typeface="Times New Roman" panose="02020603050405020304" pitchFamily="18" charset="0"/>
                <a:cs typeface="Times New Roman" panose="02020603050405020304" pitchFamily="18" charset="0"/>
              </a:rPr>
              <a:t>MODULES</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E9046-BA90-48BE-8AE4-AFEEFBC9252F}"/>
              </a:ext>
            </a:extLst>
          </p:cNvPr>
          <p:cNvSpPr>
            <a:spLocks noGrp="1"/>
          </p:cNvSpPr>
          <p:nvPr>
            <p:ph idx="1"/>
          </p:nvPr>
        </p:nvSpPr>
        <p:spPr>
          <a:xfrm>
            <a:off x="1229769" y="1287889"/>
            <a:ext cx="10401416" cy="4829576"/>
          </a:xfrm>
        </p:spPr>
        <p:txBody>
          <a:bodyPr>
            <a:noAutofit/>
          </a:bodyPr>
          <a:lstStyle/>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1. Admin: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login with their credentials. Admin can add the details of  tourist place that  can view the customers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Tours: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can view the tours added by him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Customers: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can view the newly customers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View Bookings: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Admin can view all the bookings that are done by the customer.</a:t>
            </a:r>
          </a:p>
        </p:txBody>
      </p:sp>
    </p:spTree>
    <p:extLst>
      <p:ext uri="{BB962C8B-B14F-4D97-AF65-F5344CB8AC3E}">
        <p14:creationId xmlns:p14="http://schemas.microsoft.com/office/powerpoint/2010/main" val="1131193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D79E-28D8-4B46-85BE-B00A71FEC4A0}"/>
              </a:ext>
            </a:extLst>
          </p:cNvPr>
          <p:cNvSpPr>
            <a:spLocks noGrp="1"/>
          </p:cNvSpPr>
          <p:nvPr>
            <p:ph type="title"/>
          </p:nvPr>
        </p:nvSpPr>
        <p:spPr>
          <a:xfrm>
            <a:off x="1974634" y="321280"/>
            <a:ext cx="8911687" cy="541606"/>
          </a:xfrm>
        </p:spPr>
        <p:txBody>
          <a:bodyPr>
            <a:normAutofit/>
          </a:bodyPr>
          <a:lstStyle/>
          <a:p>
            <a:pPr algn="ctr"/>
            <a:r>
              <a:rPr lang="en-US" sz="2400" b="1" dirty="0">
                <a:solidFill>
                  <a:srgbClr val="7030A0"/>
                </a:solidFill>
                <a:latin typeface="Times New Roman" panose="02020603050405020304" pitchFamily="18" charset="0"/>
                <a:cs typeface="Times New Roman" panose="02020603050405020304" pitchFamily="18" charset="0"/>
              </a:rPr>
              <a:t>MODULES</a:t>
            </a:r>
            <a:endParaRPr lang="en-IN" sz="2400" b="1"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E8E9046-BA90-48BE-8AE4-AFEEFBC9252F}"/>
              </a:ext>
            </a:extLst>
          </p:cNvPr>
          <p:cNvSpPr>
            <a:spLocks noGrp="1"/>
          </p:cNvSpPr>
          <p:nvPr>
            <p:ph idx="1"/>
          </p:nvPr>
        </p:nvSpPr>
        <p:spPr>
          <a:xfrm>
            <a:off x="1229769" y="1287889"/>
            <a:ext cx="10401416" cy="4829576"/>
          </a:xfrm>
        </p:spPr>
        <p:txBody>
          <a:bodyPr>
            <a:noAutofit/>
          </a:bodyPr>
          <a:lstStyle/>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2. User: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can register and login with the correct credentials,  user can view the places,  that are added by the admin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Book Tour:</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User can book the tour that are added by the admin. After book the tour user need to pay amount for the booking. User able to give the review for the particular tourist place.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My bookings: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After booking completed user can view the booking that are  done by him/her.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Settings: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User can change the profile by changing their details and by adding photo.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My Reviews: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User can view the reviews that are give by him/her.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10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Billing: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User can able to view the billing details.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80043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934" y="173734"/>
            <a:ext cx="8911687" cy="727018"/>
          </a:xfrm>
        </p:spPr>
        <p:txBody>
          <a:bodyPr>
            <a:normAutofit/>
          </a:bodyPr>
          <a:lstStyle/>
          <a:p>
            <a:pPr algn="ctr"/>
            <a:r>
              <a:rPr lang="en-US" sz="2700" b="1" dirty="0">
                <a:solidFill>
                  <a:srgbClr val="7030A0"/>
                </a:solidFill>
                <a:latin typeface="Times New Roman" panose="02020603050405020304" pitchFamily="18" charset="0"/>
                <a:cs typeface="Times New Roman" panose="02020603050405020304" pitchFamily="18" charset="0"/>
              </a:rPr>
              <a:t>UML DIAGRAMS</a:t>
            </a:r>
            <a:endParaRPr lang="en-US" dirty="0">
              <a:solidFill>
                <a:srgbClr val="7030A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26229" y="723331"/>
            <a:ext cx="10508776" cy="6134669"/>
          </a:xfrm>
        </p:spPr>
        <p:txBody>
          <a:bodyPr>
            <a:noAutofit/>
          </a:bodyPr>
          <a:lstStyle/>
          <a:p>
            <a:pPr algn="just">
              <a:lnSpc>
                <a:spcPct val="150000"/>
              </a:lnSpc>
              <a:buFont typeface="Wingdings" panose="05000000000000000000" pitchFamily="2" charset="2"/>
              <a:buChar char="ü"/>
            </a:pP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stands for unified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language.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is a standardized general-purpose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language in the field of object-oriented software engineering. The standard is managed, and was created by, the object management group.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goal is for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to become a common language for creating models of object oriented computer software. In its current form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is comprised of two major components: a meta-model and a notation. In the future, some form of method or process may also be added to; or associated with,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unified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language is a standard language for specifying, visualization, constructing and documenting the </a:t>
            </a:r>
            <a:r>
              <a:rPr lang="en-IN" sz="2000" dirty="0" err="1">
                <a:solidFill>
                  <a:schemeClr val="tx1"/>
                </a:solidFill>
                <a:latin typeface="Times New Roman" panose="02020603050405020304" pitchFamily="18" charset="0"/>
                <a:cs typeface="Times New Roman" panose="02020603050405020304" pitchFamily="18" charset="0"/>
              </a:rPr>
              <a:t>artifacts</a:t>
            </a:r>
            <a:r>
              <a:rPr lang="en-IN" sz="2000" dirty="0">
                <a:solidFill>
                  <a:schemeClr val="tx1"/>
                </a:solidFill>
                <a:latin typeface="Times New Roman" panose="02020603050405020304" pitchFamily="18" charset="0"/>
                <a:cs typeface="Times New Roman" panose="02020603050405020304" pitchFamily="18" charset="0"/>
              </a:rPr>
              <a:t> of software system, as well as for business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and other non-software systems. </a:t>
            </a:r>
            <a:endParaRPr lang="en-US" sz="2000" dirty="0">
              <a:solidFill>
                <a:schemeClr val="tx1"/>
              </a:solidFill>
              <a:latin typeface="Times New Roman" panose="02020603050405020304" pitchFamily="18" charset="0"/>
              <a:cs typeface="Times New Roman" panose="02020603050405020304" pitchFamily="18" charset="0"/>
            </a:endParaRPr>
          </a:p>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represents a collection of best engineering practices that have proven successful in the </a:t>
            </a:r>
            <a:r>
              <a:rPr lang="en-IN" sz="2000" dirty="0" err="1">
                <a:solidFill>
                  <a:schemeClr val="tx1"/>
                </a:solidFill>
                <a:latin typeface="Times New Roman" panose="02020603050405020304" pitchFamily="18" charset="0"/>
                <a:cs typeface="Times New Roman" panose="02020603050405020304" pitchFamily="18" charset="0"/>
              </a:rPr>
              <a:t>modeling</a:t>
            </a:r>
            <a:r>
              <a:rPr lang="en-IN" sz="2000" dirty="0">
                <a:solidFill>
                  <a:schemeClr val="tx1"/>
                </a:solidFill>
                <a:latin typeface="Times New Roman" panose="02020603050405020304" pitchFamily="18" charset="0"/>
                <a:cs typeface="Times New Roman" panose="02020603050405020304" pitchFamily="18" charset="0"/>
              </a:rPr>
              <a:t> of large and complex systems.</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5592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0462" y="141801"/>
            <a:ext cx="10367493" cy="6500306"/>
          </a:xfrm>
          <a:prstGeom prst="rect">
            <a:avLst/>
          </a:prstGeom>
        </p:spPr>
        <p:txBody>
          <a:bodyPr wrap="square">
            <a:spAutoFit/>
          </a:bodyPr>
          <a:lstStyle/>
          <a:p>
            <a:pPr algn="just">
              <a:lnSpc>
                <a:spcPct val="150000"/>
              </a:lnSpc>
              <a:buFont typeface="Wingdings" panose="05000000000000000000" pitchFamily="2" charset="2"/>
              <a:buChar char="ü"/>
            </a:pPr>
            <a:r>
              <a:rPr lang="en-IN" sz="2000" dirty="0">
                <a:solidFill>
                  <a:schemeClr val="tx1"/>
                </a:solidFill>
                <a:latin typeface="Times New Roman" panose="02020603050405020304" pitchFamily="18" charset="0"/>
                <a:cs typeface="Times New Roman" panose="02020603050405020304" pitchFamily="18" charset="0"/>
              </a:rPr>
              <a:t>The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is a very important part of developing objects oriented software and the software development process. The </a:t>
            </a:r>
            <a:r>
              <a:rPr lang="en-IN" sz="2000" dirty="0" err="1">
                <a:solidFill>
                  <a:schemeClr val="tx1"/>
                </a:solidFill>
                <a:latin typeface="Times New Roman" panose="02020603050405020304" pitchFamily="18" charset="0"/>
                <a:cs typeface="Times New Roman" panose="02020603050405020304" pitchFamily="18" charset="0"/>
              </a:rPr>
              <a:t>uml</a:t>
            </a:r>
            <a:r>
              <a:rPr lang="en-IN" sz="2000" dirty="0">
                <a:solidFill>
                  <a:schemeClr val="tx1"/>
                </a:solidFill>
                <a:latin typeface="Times New Roman" panose="02020603050405020304" pitchFamily="18" charset="0"/>
                <a:cs typeface="Times New Roman" panose="02020603050405020304" pitchFamily="18" charset="0"/>
              </a:rPr>
              <a:t> uses mostly graphical notations to express the design of software projects.</a:t>
            </a:r>
            <a:endParaRPr lang="en-US" sz="2000" dirty="0">
              <a:solidFill>
                <a:schemeClr val="tx1"/>
              </a:solidFill>
              <a:latin typeface="Times New Roman" panose="02020603050405020304" pitchFamily="18" charset="0"/>
              <a:cs typeface="Times New Roman" panose="02020603050405020304" pitchFamily="18" charset="0"/>
            </a:endParaRPr>
          </a:p>
          <a:p>
            <a:pPr>
              <a:lnSpc>
                <a:spcPct val="150000"/>
              </a:lnSpc>
            </a:pPr>
            <a:r>
              <a:rPr lang="en-IN" sz="2000" b="1" dirty="0">
                <a:solidFill>
                  <a:srgbClr val="7030A0"/>
                </a:solidFill>
                <a:latin typeface="Times New Roman" panose="02020603050405020304" pitchFamily="18" charset="0"/>
                <a:cs typeface="Times New Roman" panose="02020603050405020304" pitchFamily="18" charset="0"/>
              </a:rPr>
              <a:t>GOALS:</a:t>
            </a:r>
            <a:endParaRPr lang="en-IN" sz="2000" dirty="0">
              <a:solidFill>
                <a:srgbClr val="7030A0"/>
              </a:solidFill>
              <a:latin typeface="Times New Roman" panose="02020603050405020304" pitchFamily="18" charset="0"/>
              <a:cs typeface="Times New Roman" panose="02020603050405020304" pitchFamily="18" charset="0"/>
            </a:endParaRPr>
          </a:p>
          <a:p>
            <a:pPr>
              <a:lnSpc>
                <a:spcPct val="150000"/>
              </a:lnSpc>
            </a:pPr>
            <a:r>
              <a:rPr lang="en-IN" sz="2000" dirty="0">
                <a:latin typeface="Times New Roman" panose="02020603050405020304" pitchFamily="18" charset="0"/>
                <a:cs typeface="Times New Roman" panose="02020603050405020304" pitchFamily="18" charset="0"/>
              </a:rPr>
              <a:t>The Primary goals in the design of the UML are as follows: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Provide users a ready-to-use, expressive visual </a:t>
            </a:r>
            <a:r>
              <a:rPr lang="en-IN" sz="2000" dirty="0" err="1">
                <a:latin typeface="Times New Roman" panose="02020603050405020304" pitchFamily="18" charset="0"/>
                <a:cs typeface="Times New Roman" panose="02020603050405020304" pitchFamily="18" charset="0"/>
              </a:rPr>
              <a:t>modeling</a:t>
            </a:r>
            <a:r>
              <a:rPr lang="en-IN" sz="2000" dirty="0">
                <a:latin typeface="Times New Roman" panose="02020603050405020304" pitchFamily="18" charset="0"/>
                <a:cs typeface="Times New Roman" panose="02020603050405020304" pitchFamily="18" charset="0"/>
              </a:rPr>
              <a:t> Language so that they can develop and exchange meaningful models.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Provide extendibility and specialization mechanisms to extend the core concepts.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Be independent of particular programming languages and development process.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Provide a formal basis for understanding the </a:t>
            </a:r>
            <a:r>
              <a:rPr lang="en-IN" sz="2000" dirty="0" err="1">
                <a:latin typeface="Times New Roman" panose="02020603050405020304" pitchFamily="18" charset="0"/>
                <a:cs typeface="Times New Roman" panose="02020603050405020304" pitchFamily="18" charset="0"/>
              </a:rPr>
              <a:t>modeling</a:t>
            </a:r>
            <a:r>
              <a:rPr lang="en-IN" sz="2000" dirty="0">
                <a:latin typeface="Times New Roman" panose="02020603050405020304" pitchFamily="18" charset="0"/>
                <a:cs typeface="Times New Roman" panose="02020603050405020304" pitchFamily="18" charset="0"/>
              </a:rPr>
              <a:t> language.</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Encourage the growth of OO tools market.</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Support higher level development concepts such as collaborations, frameworks, patterns and components.</a:t>
            </a:r>
          </a:p>
          <a:p>
            <a:pPr marL="342900" lvl="0" indent="-342900">
              <a:lnSpc>
                <a:spcPct val="150000"/>
              </a:lnSpc>
              <a:buFont typeface="Wingdings" panose="05000000000000000000" pitchFamily="2" charset="2"/>
              <a:buChar char="ü"/>
            </a:pPr>
            <a:r>
              <a:rPr lang="en-IN" sz="2000" dirty="0">
                <a:latin typeface="Times New Roman" panose="02020603050405020304" pitchFamily="18" charset="0"/>
                <a:cs typeface="Times New Roman" panose="02020603050405020304" pitchFamily="18" charset="0"/>
              </a:rPr>
              <a:t>Integrate best practices.</a:t>
            </a:r>
          </a:p>
        </p:txBody>
      </p:sp>
    </p:spTree>
    <p:extLst>
      <p:ext uri="{BB962C8B-B14F-4D97-AF65-F5344CB8AC3E}">
        <p14:creationId xmlns:p14="http://schemas.microsoft.com/office/powerpoint/2010/main" val="7583711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87688" y="978794"/>
            <a:ext cx="9140413" cy="4326826"/>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Use case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kern="150" dirty="0">
                <a:latin typeface="Times New Roman" panose="02020603050405020304" pitchFamily="18" charset="0"/>
                <a:ea typeface="DejaVu Sans"/>
                <a:cs typeface="DejaVu Sans"/>
              </a:rPr>
              <a:t>A use case diagram in the unified modeling language (</a:t>
            </a:r>
            <a:r>
              <a:rPr lang="en-US" sz="2000" kern="150" dirty="0" err="1">
                <a:latin typeface="Times New Roman" panose="02020603050405020304" pitchFamily="18" charset="0"/>
                <a:ea typeface="DejaVu Sans"/>
                <a:cs typeface="DejaVu Sans"/>
              </a:rPr>
              <a:t>uml</a:t>
            </a:r>
            <a:r>
              <a:rPr lang="en-US" sz="2000" kern="150" dirty="0">
                <a:latin typeface="Times New Roman" panose="02020603050405020304" pitchFamily="18" charset="0"/>
                <a:ea typeface="DejaVu Sans"/>
                <a:cs typeface="DejaVu Sans"/>
              </a:rPr>
              <a:t>)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a:p>
            <a:pPr algn="just">
              <a:lnSpc>
                <a:spcPct val="150000"/>
              </a:lnSpc>
            </a:pPr>
            <a:endParaRPr lang="en-US" kern="150" dirty="0">
              <a:solidFill>
                <a:srgbClr val="000000"/>
              </a:solidFill>
              <a:latin typeface="Times New Roman" panose="02020603050405020304" pitchFamily="18" charset="0"/>
              <a:ea typeface="DejaVu Sans"/>
              <a:cs typeface="DejaVu Sans"/>
            </a:endParaRPr>
          </a:p>
          <a:p>
            <a:pPr algn="just">
              <a:lnSpc>
                <a:spcPct val="150000"/>
              </a:lnSpc>
            </a:pPr>
            <a:endParaRPr lang="en-US" kern="150" dirty="0">
              <a:effectLst/>
              <a:latin typeface="Liberation Serif"/>
              <a:ea typeface="DejaVu Sans"/>
              <a:cs typeface="DejaVu Sans"/>
            </a:endParaRPr>
          </a:p>
        </p:txBody>
      </p:sp>
    </p:spTree>
    <p:extLst>
      <p:ext uri="{BB962C8B-B14F-4D97-AF65-F5344CB8AC3E}">
        <p14:creationId xmlns:p14="http://schemas.microsoft.com/office/powerpoint/2010/main" val="3494582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BEDB20-F997-66A9-65BE-671631B6C828}"/>
              </a:ext>
            </a:extLst>
          </p:cNvPr>
          <p:cNvPicPr>
            <a:picLocks noChangeAspect="1"/>
          </p:cNvPicPr>
          <p:nvPr/>
        </p:nvPicPr>
        <p:blipFill>
          <a:blip r:embed="rId2"/>
          <a:stretch>
            <a:fillRect/>
          </a:stretch>
        </p:blipFill>
        <p:spPr>
          <a:xfrm>
            <a:off x="3232321" y="1019663"/>
            <a:ext cx="5106323" cy="5156054"/>
          </a:xfrm>
          <a:prstGeom prst="rect">
            <a:avLst/>
          </a:prstGeom>
        </p:spPr>
      </p:pic>
    </p:spTree>
    <p:extLst>
      <p:ext uri="{BB962C8B-B14F-4D97-AF65-F5344CB8AC3E}">
        <p14:creationId xmlns:p14="http://schemas.microsoft.com/office/powerpoint/2010/main" val="1426957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50127" y="258526"/>
            <a:ext cx="10072048" cy="3090590"/>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Class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tabLst>
                <a:tab pos="1573530" algn="l"/>
              </a:tabLs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In software engineering, a class diagram in the unified modeling language (</a:t>
            </a:r>
            <a:r>
              <a:rPr lang="en-US"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uml</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type of static structure diagram that describes the structure of a system by showing the system's classes, their attributes, operations (or methods), and the relationships among the classes. It explains which class contains information. </a:t>
            </a:r>
          </a:p>
          <a:p>
            <a:pPr algn="just">
              <a:lnSpc>
                <a:spcPct val="150000"/>
              </a:lnSpc>
              <a:spcAft>
                <a:spcPts val="800"/>
              </a:spcAft>
              <a:tabLst>
                <a:tab pos="15735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4E3EF3F-59C3-ED78-3704-F3BC5E970779}"/>
              </a:ext>
            </a:extLst>
          </p:cNvPr>
          <p:cNvPicPr>
            <a:picLocks noChangeAspect="1"/>
          </p:cNvPicPr>
          <p:nvPr/>
        </p:nvPicPr>
        <p:blipFill>
          <a:blip r:embed="rId2"/>
          <a:stretch>
            <a:fillRect/>
          </a:stretch>
        </p:blipFill>
        <p:spPr>
          <a:xfrm>
            <a:off x="2848317" y="2900802"/>
            <a:ext cx="4582160" cy="2828925"/>
          </a:xfrm>
          <a:prstGeom prst="rect">
            <a:avLst/>
          </a:prstGeom>
        </p:spPr>
      </p:pic>
    </p:spTree>
    <p:extLst>
      <p:ext uri="{BB962C8B-B14F-4D97-AF65-F5344CB8AC3E}">
        <p14:creationId xmlns:p14="http://schemas.microsoft.com/office/powerpoint/2010/main" val="3605165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2240" y="1985978"/>
            <a:ext cx="8999545" cy="3090590"/>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Sequence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sequence diagram in unified modeling language (</a:t>
            </a:r>
            <a:r>
              <a:rPr lang="en-US" sz="20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uml</a:t>
            </a: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is a kind of interaction diagram that shows how processes operate with one another and in what order. It is a construct of a message sequence chart. Sequence diagrams are sometimes called event diagrams, event scenarios, and timing diagrams.</a:t>
            </a:r>
          </a:p>
          <a:p>
            <a:pPr algn="just">
              <a:lnSpc>
                <a:spcPct val="150000"/>
              </a:lnSpc>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49762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0281" y="449827"/>
            <a:ext cx="8911687" cy="541846"/>
          </a:xfrm>
        </p:spPr>
        <p:txBody>
          <a:bodyPr>
            <a:normAutofit fontScale="90000"/>
          </a:bodyPr>
          <a:lstStyle/>
          <a:p>
            <a:pPr algn="ctr"/>
            <a:r>
              <a:rPr lang="en-US" sz="2400" b="1" dirty="0">
                <a:latin typeface="Times New Roman" panose="02020603050405020304" pitchFamily="18" charset="0"/>
                <a:cs typeface="Times New Roman" panose="02020603050405020304" pitchFamily="18" charset="0"/>
              </a:rPr>
              <a:t>INDEX</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
        <p:nvSpPr>
          <p:cNvPr id="7" name="Content Placeholder 2"/>
          <p:cNvSpPr txBox="1">
            <a:spLocks/>
          </p:cNvSpPr>
          <p:nvPr/>
        </p:nvSpPr>
        <p:spPr>
          <a:xfrm>
            <a:off x="2313370" y="991673"/>
            <a:ext cx="8607913" cy="5534391"/>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Abstract</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Introduction</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Literature review</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Existing Method</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Drawbacks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Proposed method			</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Advantages</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Implementation</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Architecture</a:t>
            </a:r>
          </a:p>
          <a:p>
            <a:pPr algn="just">
              <a:lnSpc>
                <a:spcPct val="150000"/>
              </a:lnSpc>
              <a:buClr>
                <a:schemeClr val="tx1"/>
              </a:buClr>
              <a:buFont typeface="Wingdings" panose="05000000000000000000" pitchFamily="2" charset="2"/>
              <a:buChar char="Ø"/>
            </a:pPr>
            <a:r>
              <a:rPr lang="en-US" sz="2000" dirty="0">
                <a:solidFill>
                  <a:schemeClr val="tx1"/>
                </a:solidFill>
                <a:latin typeface="Times New Roman" panose="02020603050405020304" pitchFamily="18" charset="0"/>
                <a:cs typeface="Times New Roman" panose="02020603050405020304" pitchFamily="18" charset="0"/>
              </a:rPr>
              <a:t>Modules</a:t>
            </a:r>
          </a:p>
        </p:txBody>
      </p:sp>
    </p:spTree>
    <p:extLst>
      <p:ext uri="{BB962C8B-B14F-4D97-AF65-F5344CB8AC3E}">
        <p14:creationId xmlns:p14="http://schemas.microsoft.com/office/powerpoint/2010/main" val="1171446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77C0F7-67ED-B106-5A1D-51EA661ED308}"/>
              </a:ext>
            </a:extLst>
          </p:cNvPr>
          <p:cNvPicPr>
            <a:picLocks noChangeAspect="1"/>
          </p:cNvPicPr>
          <p:nvPr/>
        </p:nvPicPr>
        <p:blipFill>
          <a:blip r:embed="rId2"/>
          <a:stretch>
            <a:fillRect/>
          </a:stretch>
        </p:blipFill>
        <p:spPr>
          <a:xfrm>
            <a:off x="4324350" y="666432"/>
            <a:ext cx="3543300" cy="5525135"/>
          </a:xfrm>
          <a:prstGeom prst="rect">
            <a:avLst/>
          </a:prstGeom>
        </p:spPr>
      </p:pic>
    </p:spTree>
    <p:extLst>
      <p:ext uri="{BB962C8B-B14F-4D97-AF65-F5344CB8AC3E}">
        <p14:creationId xmlns:p14="http://schemas.microsoft.com/office/powerpoint/2010/main" val="39573476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8549" y="1120461"/>
            <a:ext cx="9418493" cy="3495829"/>
          </a:xfrm>
          <a:prstGeom prst="rect">
            <a:avLst/>
          </a:prstGeom>
        </p:spPr>
        <p:txBody>
          <a:bodyPr wrap="square">
            <a:spAutoFit/>
          </a:bodyPr>
          <a:lstStyle/>
          <a:p>
            <a:pPr algn="just">
              <a:lnSpc>
                <a:spcPct val="150000"/>
              </a:lnSpc>
              <a:spcAft>
                <a:spcPts val="800"/>
              </a:spcAft>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Collaboration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ea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049054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810917-0BE9-60C8-271B-29CE5116D50E}"/>
              </a:ext>
            </a:extLst>
          </p:cNvPr>
          <p:cNvPicPr>
            <a:picLocks noChangeAspect="1"/>
          </p:cNvPicPr>
          <p:nvPr/>
        </p:nvPicPr>
        <p:blipFill>
          <a:blip r:embed="rId2"/>
          <a:stretch>
            <a:fillRect/>
          </a:stretch>
        </p:blipFill>
        <p:spPr>
          <a:xfrm>
            <a:off x="4705350" y="2376487"/>
            <a:ext cx="2781300" cy="2105025"/>
          </a:xfrm>
          <a:prstGeom prst="rect">
            <a:avLst/>
          </a:prstGeom>
        </p:spPr>
      </p:pic>
    </p:spTree>
    <p:extLst>
      <p:ext uri="{BB962C8B-B14F-4D97-AF65-F5344CB8AC3E}">
        <p14:creationId xmlns:p14="http://schemas.microsoft.com/office/powerpoint/2010/main" val="2756908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55926" y="395785"/>
            <a:ext cx="9453351" cy="2572499"/>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Deployment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 ware’s used to deploy the application.</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3477296" y="3488565"/>
            <a:ext cx="5293217" cy="1894804"/>
          </a:xfrm>
          <a:prstGeom prst="rect">
            <a:avLst/>
          </a:prstGeom>
        </p:spPr>
      </p:pic>
    </p:spTree>
    <p:extLst>
      <p:ext uri="{BB962C8B-B14F-4D97-AF65-F5344CB8AC3E}">
        <p14:creationId xmlns:p14="http://schemas.microsoft.com/office/powerpoint/2010/main" val="2893070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01337" y="424304"/>
            <a:ext cx="10176681" cy="3393237"/>
          </a:xfrm>
          <a:prstGeom prst="rect">
            <a:avLst/>
          </a:prstGeom>
        </p:spPr>
        <p:txBody>
          <a:bodyPr wrap="square">
            <a:spAutoFit/>
          </a:bodyPr>
          <a:lstStyle/>
          <a:p>
            <a:pPr algn="just">
              <a:lnSpc>
                <a:spcPct val="150000"/>
              </a:lnSpc>
            </a:pPr>
            <a:r>
              <a:rPr lang="en-US" sz="2300" b="1" dirty="0">
                <a:solidFill>
                  <a:srgbClr val="7030A0"/>
                </a:solidFill>
                <a:latin typeface="Times New Roman" panose="02020603050405020304" pitchFamily="18" charset="0"/>
                <a:ea typeface="Times New Roman" panose="02020603050405020304" pitchFamily="18" charset="0"/>
              </a:rPr>
              <a:t>Component diagram:</a:t>
            </a:r>
          </a:p>
          <a:p>
            <a:pPr algn="just">
              <a:lnSpc>
                <a:spcPct val="150000"/>
              </a:lnSpc>
            </a:pPr>
            <a:r>
              <a:rPr lang="en-US" sz="2000" dirty="0">
                <a:solidFill>
                  <a:srgbClr val="000000"/>
                </a:solidFill>
                <a:latin typeface="Times New Roman" panose="02020603050405020304" pitchFamily="18" charset="0"/>
                <a:ea typeface="Times New Roman" panose="02020603050405020304" pitchFamily="18" charset="0"/>
              </a:rPr>
              <a:t>Component diagrams are used to describe the physical artifacts of a system. This artifact includes files, executable, libraries etc. So the purpose of this diagram is different, component diagrams are used during the implementation phase of an application. But it is prepared well in advance to visualize the implementation details. Initially the system is designed using different </a:t>
            </a:r>
            <a:r>
              <a:rPr lang="en-US" sz="2000" dirty="0" err="1">
                <a:solidFill>
                  <a:srgbClr val="000000"/>
                </a:solidFill>
                <a:latin typeface="Times New Roman" panose="02020603050405020304" pitchFamily="18" charset="0"/>
                <a:ea typeface="Times New Roman" panose="02020603050405020304" pitchFamily="18" charset="0"/>
              </a:rPr>
              <a:t>uml</a:t>
            </a:r>
            <a:r>
              <a:rPr lang="en-US" sz="2000" dirty="0">
                <a:solidFill>
                  <a:srgbClr val="000000"/>
                </a:solidFill>
                <a:latin typeface="Times New Roman" panose="02020603050405020304" pitchFamily="18" charset="0"/>
                <a:ea typeface="Times New Roman" panose="02020603050405020304" pitchFamily="18" charset="0"/>
              </a:rPr>
              <a:t> diagrams and then when the artifacts are ready component diagrams are used to get an idea of the implementation.</a:t>
            </a:r>
            <a:endParaRPr lang="en-US" sz="2000" dirty="0">
              <a:effectLst/>
              <a:latin typeface="Times New Roman" panose="02020603050405020304" pitchFamily="18" charset="0"/>
              <a:ea typeface="Times New Roman" panose="02020603050405020304" pitchFamily="18" charset="0"/>
            </a:endParaRPr>
          </a:p>
        </p:txBody>
      </p:sp>
      <p:pic>
        <p:nvPicPr>
          <p:cNvPr id="4" name="Picture 3"/>
          <p:cNvPicPr/>
          <p:nvPr/>
        </p:nvPicPr>
        <p:blipFill>
          <a:blip r:embed="rId2"/>
          <a:stretch>
            <a:fillRect/>
          </a:stretch>
        </p:blipFill>
        <p:spPr>
          <a:xfrm>
            <a:off x="3850784" y="3817541"/>
            <a:ext cx="6001554" cy="2041570"/>
          </a:xfrm>
          <a:prstGeom prst="rect">
            <a:avLst/>
          </a:prstGeom>
        </p:spPr>
      </p:pic>
    </p:spTree>
    <p:extLst>
      <p:ext uri="{BB962C8B-B14F-4D97-AF65-F5344CB8AC3E}">
        <p14:creationId xmlns:p14="http://schemas.microsoft.com/office/powerpoint/2010/main" val="3766763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65277" y="1259043"/>
            <a:ext cx="8666328" cy="3034164"/>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Activity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Activity diagrams are graphical representations of workflows of stepwise activities and actions with support for choice, iteration and concurrency. In the unified modeling language, activity diagrams can be used to describe the business and operational step-by-step workflows of components in a system. An activity diagram shows the overall flow of control.</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545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132C68-F7AA-DDAF-7F44-A8FE913CA7B7}"/>
              </a:ext>
            </a:extLst>
          </p:cNvPr>
          <p:cNvPicPr>
            <a:picLocks noChangeAspect="1"/>
          </p:cNvPicPr>
          <p:nvPr/>
        </p:nvPicPr>
        <p:blipFill>
          <a:blip r:embed="rId2"/>
          <a:stretch>
            <a:fillRect/>
          </a:stretch>
        </p:blipFill>
        <p:spPr>
          <a:xfrm>
            <a:off x="3404870" y="833120"/>
            <a:ext cx="5382260" cy="5191760"/>
          </a:xfrm>
          <a:prstGeom prst="rect">
            <a:avLst/>
          </a:prstGeom>
        </p:spPr>
      </p:pic>
    </p:spTree>
    <p:extLst>
      <p:ext uri="{BB962C8B-B14F-4D97-AF65-F5344CB8AC3E}">
        <p14:creationId xmlns:p14="http://schemas.microsoft.com/office/powerpoint/2010/main" val="1166206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B8A0FB-4EA0-A6DE-CDA9-7D7FF32EAC39}"/>
              </a:ext>
            </a:extLst>
          </p:cNvPr>
          <p:cNvPicPr>
            <a:picLocks noChangeAspect="1"/>
          </p:cNvPicPr>
          <p:nvPr/>
        </p:nvPicPr>
        <p:blipFill>
          <a:blip r:embed="rId2"/>
          <a:stretch>
            <a:fillRect/>
          </a:stretch>
        </p:blipFill>
        <p:spPr>
          <a:xfrm>
            <a:off x="3385820" y="1650584"/>
            <a:ext cx="5420360" cy="4991735"/>
          </a:xfrm>
          <a:prstGeom prst="rect">
            <a:avLst/>
          </a:prstGeom>
        </p:spPr>
      </p:pic>
    </p:spTree>
    <p:extLst>
      <p:ext uri="{BB962C8B-B14F-4D97-AF65-F5344CB8AC3E}">
        <p14:creationId xmlns:p14="http://schemas.microsoft.com/office/powerpoint/2010/main" val="38871262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69575" y="175536"/>
            <a:ext cx="10067499" cy="5501506"/>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ER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algn="just">
              <a:lnSpc>
                <a:spcPct val="150000"/>
              </a:lnSpc>
              <a:spcAft>
                <a:spcPts val="800"/>
              </a:spcAft>
            </a:pPr>
            <a:r>
              <a:rPr lang="en-IN"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a:p>
            <a:pPr algn="just">
              <a:lnSpc>
                <a:spcPct val="150000"/>
              </a:lnSpc>
              <a:spcAft>
                <a:spcPts val="80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517790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EDE208-9A0F-328D-FF13-87B2AF5EA885}"/>
              </a:ext>
            </a:extLst>
          </p:cNvPr>
          <p:cNvPicPr>
            <a:picLocks noChangeAspect="1"/>
          </p:cNvPicPr>
          <p:nvPr/>
        </p:nvPicPr>
        <p:blipFill>
          <a:blip r:embed="rId2"/>
          <a:stretch>
            <a:fillRect/>
          </a:stretch>
        </p:blipFill>
        <p:spPr>
          <a:xfrm>
            <a:off x="2617761" y="1474361"/>
            <a:ext cx="7766053" cy="2914759"/>
          </a:xfrm>
          <a:prstGeom prst="rect">
            <a:avLst/>
          </a:prstGeom>
        </p:spPr>
      </p:pic>
    </p:spTree>
    <p:extLst>
      <p:ext uri="{BB962C8B-B14F-4D97-AF65-F5344CB8AC3E}">
        <p14:creationId xmlns:p14="http://schemas.microsoft.com/office/powerpoint/2010/main" val="2049169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586" y="240562"/>
            <a:ext cx="8911687" cy="478590"/>
          </a:xfrm>
        </p:spPr>
        <p:txBody>
          <a:bodyPr>
            <a:normAutofit/>
          </a:bodyPr>
          <a:lstStyle/>
          <a:p>
            <a:pPr algn="ctr"/>
            <a:r>
              <a:rPr lang="en-US" sz="2400" b="1" dirty="0">
                <a:latin typeface="Times New Roman" panose="02020603050405020304" pitchFamily="18" charset="0"/>
                <a:cs typeface="Times New Roman" panose="02020603050405020304" pitchFamily="18" charset="0"/>
              </a:rPr>
              <a:t>ABSTRACT</a:t>
            </a:r>
            <a:endParaRPr lang="en-US" sz="2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78640" y="719152"/>
            <a:ext cx="10396519" cy="6138848"/>
          </a:xfrm>
        </p:spPr>
        <p:txBody>
          <a:bodyPr>
            <a:noAutofit/>
          </a:bodyPr>
          <a:lstStyle/>
          <a:p>
            <a:pPr marL="0" marR="0" algn="just">
              <a:lnSpc>
                <a:spcPct val="150000"/>
              </a:lnSpc>
              <a:spcBef>
                <a:spcPts val="0"/>
              </a:spcBef>
              <a:spcAft>
                <a:spcPts val="100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Aloha Tours and Travels project provides great chances for users to obtain rich information. Particularly, tourists want to easily get tremendous information about their tourism plans. Therefore, in this paper, we aim to design a tourism resources management system and guide the tourists to plan their travel routes. In general if any user plans for any tour they must consult any traveling agency for purchasing package. At the same time the user has to do traveling reservations from source to destination, hotel reservations at destination place and other travel reservations from destination to other places, this involves lot of manual work. For all these type of reservations must be done by user by standing lot of time in a queue. To avoid these problems to reduce the manual work to the user new project was developed i.e. Aloha Tours and Travels.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672549" y="102709"/>
            <a:ext cx="1405221" cy="593327"/>
          </a:xfrm>
          <a:prstGeom prst="rect">
            <a:avLst/>
          </a:prstGeom>
        </p:spPr>
      </p:pic>
    </p:spTree>
    <p:extLst>
      <p:ext uri="{BB962C8B-B14F-4D97-AF65-F5344CB8AC3E}">
        <p14:creationId xmlns:p14="http://schemas.microsoft.com/office/powerpoint/2010/main" val="3725981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1583" y="215261"/>
            <a:ext cx="10487887" cy="3957494"/>
          </a:xfrm>
          <a:prstGeom prst="rect">
            <a:avLst/>
          </a:prstGeom>
        </p:spPr>
        <p:txBody>
          <a:bodyPr wrap="square">
            <a:spAutoFit/>
          </a:bodyPr>
          <a:lstStyle/>
          <a:p>
            <a:pPr algn="just">
              <a:lnSpc>
                <a:spcPct val="150000"/>
              </a:lnSpc>
              <a:spcAft>
                <a:spcPts val="800"/>
              </a:spcAft>
            </a:pPr>
            <a:r>
              <a:rPr lang="en-US" sz="2300" b="1" dirty="0">
                <a:solidFill>
                  <a:srgbClr val="7030A0"/>
                </a:solidFill>
                <a:latin typeface="Times New Roman" panose="02020603050405020304" pitchFamily="18" charset="0"/>
                <a:ea typeface="Calibri" panose="020F0502020204030204" pitchFamily="34" charset="0"/>
                <a:cs typeface="Times New Roman" panose="02020603050405020304" pitchFamily="18" charset="0"/>
              </a:rPr>
              <a:t>DFD Diagram:</a:t>
            </a:r>
            <a:endParaRPr lang="en-US" sz="2300" dirty="0">
              <a:solidFill>
                <a:srgbClr val="7030A0"/>
              </a:solidFill>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C8C53D2-F5EB-E39A-589B-4C2B4CE181C4}"/>
              </a:ext>
            </a:extLst>
          </p:cNvPr>
          <p:cNvPicPr>
            <a:picLocks noChangeAspect="1"/>
          </p:cNvPicPr>
          <p:nvPr/>
        </p:nvPicPr>
        <p:blipFill>
          <a:blip r:embed="rId2"/>
          <a:stretch>
            <a:fillRect/>
          </a:stretch>
        </p:blipFill>
        <p:spPr>
          <a:xfrm>
            <a:off x="2511644" y="4695825"/>
            <a:ext cx="5677535" cy="1123950"/>
          </a:xfrm>
          <a:prstGeom prst="rect">
            <a:avLst/>
          </a:prstGeom>
        </p:spPr>
      </p:pic>
    </p:spTree>
    <p:extLst>
      <p:ext uri="{BB962C8B-B14F-4D97-AF65-F5344CB8AC3E}">
        <p14:creationId xmlns:p14="http://schemas.microsoft.com/office/powerpoint/2010/main" val="849910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DB723A-4E24-9B1B-E501-AA376A7AA1F8}"/>
              </a:ext>
            </a:extLst>
          </p:cNvPr>
          <p:cNvPicPr>
            <a:picLocks noChangeAspect="1"/>
          </p:cNvPicPr>
          <p:nvPr/>
        </p:nvPicPr>
        <p:blipFill>
          <a:blip r:embed="rId2"/>
          <a:stretch>
            <a:fillRect/>
          </a:stretch>
        </p:blipFill>
        <p:spPr>
          <a:xfrm>
            <a:off x="3124200" y="1168082"/>
            <a:ext cx="5943600" cy="4521835"/>
          </a:xfrm>
          <a:prstGeom prst="rect">
            <a:avLst/>
          </a:prstGeom>
        </p:spPr>
      </p:pic>
    </p:spTree>
    <p:extLst>
      <p:ext uri="{BB962C8B-B14F-4D97-AF65-F5344CB8AC3E}">
        <p14:creationId xmlns:p14="http://schemas.microsoft.com/office/powerpoint/2010/main" val="998480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100ED5-B67B-E698-5544-EF210A81342A}"/>
              </a:ext>
            </a:extLst>
          </p:cNvPr>
          <p:cNvPicPr>
            <a:picLocks noChangeAspect="1"/>
          </p:cNvPicPr>
          <p:nvPr/>
        </p:nvPicPr>
        <p:blipFill>
          <a:blip r:embed="rId2"/>
          <a:stretch>
            <a:fillRect/>
          </a:stretch>
        </p:blipFill>
        <p:spPr>
          <a:xfrm>
            <a:off x="3124200" y="926465"/>
            <a:ext cx="5943600" cy="5005070"/>
          </a:xfrm>
          <a:prstGeom prst="rect">
            <a:avLst/>
          </a:prstGeom>
        </p:spPr>
      </p:pic>
    </p:spTree>
    <p:extLst>
      <p:ext uri="{BB962C8B-B14F-4D97-AF65-F5344CB8AC3E}">
        <p14:creationId xmlns:p14="http://schemas.microsoft.com/office/powerpoint/2010/main" val="189455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E607C8-66E9-FAB0-7CCA-7C80C34658D3}"/>
              </a:ext>
            </a:extLst>
          </p:cNvPr>
          <p:cNvSpPr>
            <a:spLocks noGrp="1"/>
          </p:cNvSpPr>
          <p:nvPr/>
        </p:nvSpPr>
        <p:spPr>
          <a:xfrm>
            <a:off x="677518" y="61051"/>
            <a:ext cx="10515600" cy="58791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800" b="1" dirty="0">
                <a:solidFill>
                  <a:srgbClr val="7030A0"/>
                </a:solidFill>
                <a:latin typeface="Times New Roman" panose="02020603050405020304" pitchFamily="18" charset="0"/>
                <a:cs typeface="Times New Roman" panose="02020603050405020304" pitchFamily="18" charset="0"/>
              </a:rPr>
              <a:t>RESULTS</a:t>
            </a:r>
            <a:endParaRPr lang="en-IN" sz="2800" dirty="0"/>
          </a:p>
        </p:txBody>
      </p:sp>
      <p:sp>
        <p:nvSpPr>
          <p:cNvPr id="8" name="TextBox 4">
            <a:extLst>
              <a:ext uri="{FF2B5EF4-FFF2-40B4-BE49-F238E27FC236}">
                <a16:creationId xmlns:a16="http://schemas.microsoft.com/office/drawing/2014/main" id="{BFF927B6-06F7-3EB6-C95C-19281A54C691}"/>
              </a:ext>
            </a:extLst>
          </p:cNvPr>
          <p:cNvSpPr txBox="1"/>
          <p:nvPr/>
        </p:nvSpPr>
        <p:spPr>
          <a:xfrm>
            <a:off x="1662508" y="648963"/>
            <a:ext cx="864088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latin typeface="Times New Roman" panose="02020603050405020304" pitchFamily="18" charset="0"/>
                <a:cs typeface="Times New Roman" panose="02020603050405020304" pitchFamily="18" charset="0"/>
              </a:rPr>
              <a:t>Home page: </a:t>
            </a:r>
            <a:r>
              <a:rPr lang="en-IN" sz="2000" dirty="0">
                <a:latin typeface="Times New Roman" panose="02020603050405020304" pitchFamily="18" charset="0"/>
                <a:cs typeface="Times New Roman" panose="02020603050405020304" pitchFamily="18" charset="0"/>
              </a:rPr>
              <a:t>This is the home page of Aloha tours and travels.</a:t>
            </a:r>
            <a:r>
              <a:rPr lang="en-US" sz="2000" b="1" dirty="0">
                <a:latin typeface="Times New Roman" panose="02020603050405020304" pitchFamily="18" charset="0"/>
                <a:cs typeface="Times New Roman" panose="02020603050405020304" pitchFamily="18" charset="0"/>
              </a:rPr>
              <a:t> </a:t>
            </a:r>
            <a:endParaRPr lang="en-IN" sz="2000" b="1" dirty="0">
              <a:latin typeface="Times New Roman" panose="02020603050405020304" pitchFamily="18" charset="0"/>
              <a:cs typeface="Times New Roman" panose="02020603050405020304" pitchFamily="18" charset="0"/>
            </a:endParaRPr>
          </a:p>
        </p:txBody>
      </p:sp>
      <p:sp>
        <p:nvSpPr>
          <p:cNvPr id="9" name="Content Placeholder 3">
            <a:extLst>
              <a:ext uri="{FF2B5EF4-FFF2-40B4-BE49-F238E27FC236}">
                <a16:creationId xmlns:a16="http://schemas.microsoft.com/office/drawing/2014/main" id="{EF1BB8C4-77AA-E647-4653-E339CA3D10F8}"/>
              </a:ext>
            </a:extLst>
          </p:cNvPr>
          <p:cNvSpPr>
            <a:spLocks noGrp="1"/>
          </p:cNvSpPr>
          <p:nvPr/>
        </p:nvSpPr>
        <p:spPr>
          <a:xfrm>
            <a:off x="2428530" y="207422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IN"/>
          </a:p>
        </p:txBody>
      </p:sp>
      <p:pic>
        <p:nvPicPr>
          <p:cNvPr id="3" name="Picture 2">
            <a:extLst>
              <a:ext uri="{FF2B5EF4-FFF2-40B4-BE49-F238E27FC236}">
                <a16:creationId xmlns:a16="http://schemas.microsoft.com/office/drawing/2014/main" id="{70A8D141-69C3-6064-458C-42E6D130BBAB}"/>
              </a:ext>
            </a:extLst>
          </p:cNvPr>
          <p:cNvPicPr>
            <a:picLocks noChangeAspect="1"/>
          </p:cNvPicPr>
          <p:nvPr/>
        </p:nvPicPr>
        <p:blipFill>
          <a:blip r:embed="rId2"/>
          <a:stretch>
            <a:fillRect/>
          </a:stretch>
        </p:blipFill>
        <p:spPr>
          <a:xfrm>
            <a:off x="1844039" y="1758314"/>
            <a:ext cx="9349079" cy="4450723"/>
          </a:xfrm>
          <a:prstGeom prst="rect">
            <a:avLst/>
          </a:prstGeom>
        </p:spPr>
      </p:pic>
    </p:spTree>
    <p:extLst>
      <p:ext uri="{BB962C8B-B14F-4D97-AF65-F5344CB8AC3E}">
        <p14:creationId xmlns:p14="http://schemas.microsoft.com/office/powerpoint/2010/main" val="14844775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36CBA-619F-6374-AFFC-F1491C668D8E}"/>
              </a:ext>
            </a:extLst>
          </p:cNvPr>
          <p:cNvSpPr>
            <a:spLocks noGrp="1"/>
          </p:cNvSpPr>
          <p:nvPr/>
        </p:nvSpPr>
        <p:spPr>
          <a:xfrm>
            <a:off x="677518" y="61051"/>
            <a:ext cx="10515600" cy="58791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IN" sz="2800" dirty="0"/>
          </a:p>
        </p:txBody>
      </p:sp>
      <p:sp>
        <p:nvSpPr>
          <p:cNvPr id="3" name="TextBox 4">
            <a:extLst>
              <a:ext uri="{FF2B5EF4-FFF2-40B4-BE49-F238E27FC236}">
                <a16:creationId xmlns:a16="http://schemas.microsoft.com/office/drawing/2014/main" id="{95F88F9A-AA0E-D63F-EFED-D6A26CF736CF}"/>
              </a:ext>
            </a:extLst>
          </p:cNvPr>
          <p:cNvSpPr txBox="1"/>
          <p:nvPr/>
        </p:nvSpPr>
        <p:spPr>
          <a:xfrm>
            <a:off x="1662508" y="648963"/>
            <a:ext cx="864088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000" b="1" dirty="0">
                <a:latin typeface="Times New Roman" panose="02020603050405020304" pitchFamily="18" charset="0"/>
                <a:cs typeface="Times New Roman" panose="02020603050405020304" pitchFamily="18" charset="0"/>
              </a:rPr>
              <a:t>gallery</a:t>
            </a:r>
          </a:p>
        </p:txBody>
      </p:sp>
      <p:sp>
        <p:nvSpPr>
          <p:cNvPr id="4" name="Content Placeholder 3">
            <a:extLst>
              <a:ext uri="{FF2B5EF4-FFF2-40B4-BE49-F238E27FC236}">
                <a16:creationId xmlns:a16="http://schemas.microsoft.com/office/drawing/2014/main" id="{EF1BB8C4-77AA-E647-4653-E339CA3D10F8}"/>
              </a:ext>
            </a:extLst>
          </p:cNvPr>
          <p:cNvSpPr>
            <a:spLocks noGrp="1"/>
          </p:cNvSpPr>
          <p:nvPr/>
        </p:nvSpPr>
        <p:spPr>
          <a:xfrm>
            <a:off x="2428530" y="2074224"/>
            <a:ext cx="891540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endParaRPr lang="en-IN"/>
          </a:p>
        </p:txBody>
      </p:sp>
      <p:pic>
        <p:nvPicPr>
          <p:cNvPr id="5" name="Picture 4">
            <a:extLst>
              <a:ext uri="{FF2B5EF4-FFF2-40B4-BE49-F238E27FC236}">
                <a16:creationId xmlns:a16="http://schemas.microsoft.com/office/drawing/2014/main" id="{766069F1-251E-E6CC-A17A-715FDA26CCA8}"/>
              </a:ext>
            </a:extLst>
          </p:cNvPr>
          <p:cNvPicPr>
            <a:picLocks noChangeAspect="1"/>
          </p:cNvPicPr>
          <p:nvPr/>
        </p:nvPicPr>
        <p:blipFill>
          <a:blip r:embed="rId2"/>
          <a:stretch>
            <a:fillRect/>
          </a:stretch>
        </p:blipFill>
        <p:spPr>
          <a:xfrm>
            <a:off x="1662507" y="1870855"/>
            <a:ext cx="9530611" cy="4338181"/>
          </a:xfrm>
          <a:prstGeom prst="rect">
            <a:avLst/>
          </a:prstGeom>
        </p:spPr>
      </p:pic>
    </p:spTree>
    <p:extLst>
      <p:ext uri="{BB962C8B-B14F-4D97-AF65-F5344CB8AC3E}">
        <p14:creationId xmlns:p14="http://schemas.microsoft.com/office/powerpoint/2010/main" val="251279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BB5DE2-BD64-19F2-C2AB-198B2BCED736}"/>
              </a:ext>
            </a:extLst>
          </p:cNvPr>
          <p:cNvPicPr>
            <a:picLocks noChangeAspect="1"/>
          </p:cNvPicPr>
          <p:nvPr/>
        </p:nvPicPr>
        <p:blipFill>
          <a:blip r:embed="rId2"/>
          <a:stretch>
            <a:fillRect/>
          </a:stretch>
        </p:blipFill>
        <p:spPr>
          <a:xfrm>
            <a:off x="1561515" y="1758315"/>
            <a:ext cx="9069992" cy="4220454"/>
          </a:xfrm>
          <a:prstGeom prst="rect">
            <a:avLst/>
          </a:prstGeom>
        </p:spPr>
      </p:pic>
    </p:spTree>
    <p:extLst>
      <p:ext uri="{BB962C8B-B14F-4D97-AF65-F5344CB8AC3E}">
        <p14:creationId xmlns:p14="http://schemas.microsoft.com/office/powerpoint/2010/main" val="23069983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65518D-B008-86B4-1094-7D418A82176A}"/>
              </a:ext>
            </a:extLst>
          </p:cNvPr>
          <p:cNvPicPr>
            <a:picLocks noChangeAspect="1"/>
          </p:cNvPicPr>
          <p:nvPr/>
        </p:nvPicPr>
        <p:blipFill>
          <a:blip r:embed="rId2"/>
          <a:stretch>
            <a:fillRect/>
          </a:stretch>
        </p:blipFill>
        <p:spPr>
          <a:xfrm>
            <a:off x="1590822" y="1758315"/>
            <a:ext cx="7736058" cy="3341370"/>
          </a:xfrm>
          <a:prstGeom prst="rect">
            <a:avLst/>
          </a:prstGeom>
        </p:spPr>
      </p:pic>
    </p:spTree>
    <p:extLst>
      <p:ext uri="{BB962C8B-B14F-4D97-AF65-F5344CB8AC3E}">
        <p14:creationId xmlns:p14="http://schemas.microsoft.com/office/powerpoint/2010/main" val="39056054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B7AE60-744F-9E8A-50F9-620C3AE84CCF}"/>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About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2510A38-4125-9D3E-B1D3-FEE1211A41C6}"/>
              </a:ext>
            </a:extLst>
          </p:cNvPr>
          <p:cNvPicPr>
            <a:picLocks noChangeAspect="1"/>
          </p:cNvPicPr>
          <p:nvPr/>
        </p:nvPicPr>
        <p:blipFill>
          <a:blip r:embed="rId2"/>
          <a:stretch>
            <a:fillRect/>
          </a:stretch>
        </p:blipFill>
        <p:spPr>
          <a:xfrm>
            <a:off x="1633025" y="1659840"/>
            <a:ext cx="7834532" cy="4404413"/>
          </a:xfrm>
          <a:prstGeom prst="rect">
            <a:avLst/>
          </a:prstGeom>
        </p:spPr>
      </p:pic>
    </p:spTree>
    <p:extLst>
      <p:ext uri="{BB962C8B-B14F-4D97-AF65-F5344CB8AC3E}">
        <p14:creationId xmlns:p14="http://schemas.microsoft.com/office/powerpoint/2010/main" val="1978697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62FBD7C-6AB5-BAE7-5F97-240A9DFF0F39}"/>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Contact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93B2AB0-2DEE-626B-5A8F-1CD6A3407441}"/>
              </a:ext>
            </a:extLst>
          </p:cNvPr>
          <p:cNvPicPr>
            <a:picLocks noChangeAspect="1"/>
          </p:cNvPicPr>
          <p:nvPr/>
        </p:nvPicPr>
        <p:blipFill>
          <a:blip r:embed="rId2"/>
          <a:stretch>
            <a:fillRect/>
          </a:stretch>
        </p:blipFill>
        <p:spPr>
          <a:xfrm>
            <a:off x="1270840" y="1603569"/>
            <a:ext cx="8717222" cy="4900643"/>
          </a:xfrm>
          <a:prstGeom prst="rect">
            <a:avLst/>
          </a:prstGeom>
        </p:spPr>
      </p:pic>
    </p:spTree>
    <p:extLst>
      <p:ext uri="{BB962C8B-B14F-4D97-AF65-F5344CB8AC3E}">
        <p14:creationId xmlns:p14="http://schemas.microsoft.com/office/powerpoint/2010/main" val="974853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24CD5B-3E65-C049-6088-748D058E4AB8}"/>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User register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4AC57C2-5178-F04F-25AF-57F4C1029634}"/>
              </a:ext>
            </a:extLst>
          </p:cNvPr>
          <p:cNvPicPr>
            <a:picLocks noChangeAspect="1"/>
          </p:cNvPicPr>
          <p:nvPr/>
        </p:nvPicPr>
        <p:blipFill>
          <a:blip r:embed="rId2"/>
          <a:stretch>
            <a:fillRect/>
          </a:stretch>
        </p:blipFill>
        <p:spPr>
          <a:xfrm>
            <a:off x="1633025" y="1884924"/>
            <a:ext cx="8650458" cy="4863110"/>
          </a:xfrm>
          <a:prstGeom prst="rect">
            <a:avLst/>
          </a:prstGeom>
        </p:spPr>
      </p:pic>
    </p:spTree>
    <p:extLst>
      <p:ext uri="{BB962C8B-B14F-4D97-AF65-F5344CB8AC3E}">
        <p14:creationId xmlns:p14="http://schemas.microsoft.com/office/powerpoint/2010/main" val="3795394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9511" y="78453"/>
            <a:ext cx="8911687" cy="644878"/>
          </a:xfrm>
        </p:spPr>
        <p:txBody>
          <a:bodyPr>
            <a:normAutofit/>
          </a:bodyPr>
          <a:lstStyle/>
          <a:p>
            <a:pPr algn="ctr"/>
            <a:r>
              <a:rPr lang="en-US" sz="2700" b="1" dirty="0">
                <a:latin typeface="Times New Roman" panose="02020603050405020304" pitchFamily="18" charset="0"/>
                <a:cs typeface="Times New Roman" panose="02020603050405020304" pitchFamily="18" charset="0"/>
              </a:rPr>
              <a:t>INTRODUCTION</a:t>
            </a:r>
            <a:endParaRPr lang="en-US" dirty="0"/>
          </a:p>
        </p:txBody>
      </p:sp>
      <p:sp>
        <p:nvSpPr>
          <p:cNvPr id="3" name="Content Placeholder 2"/>
          <p:cNvSpPr>
            <a:spLocks noGrp="1"/>
          </p:cNvSpPr>
          <p:nvPr>
            <p:ph idx="1"/>
          </p:nvPr>
        </p:nvSpPr>
        <p:spPr>
          <a:xfrm>
            <a:off x="828025" y="723331"/>
            <a:ext cx="10609509" cy="6134669"/>
          </a:xfrm>
        </p:spPr>
        <p:txBody>
          <a:bodyPr>
            <a:noAutofit/>
          </a:bodyPr>
          <a:lstStyle/>
          <a:p>
            <a:pPr marL="0" marR="0" algn="just">
              <a:lnSpc>
                <a:spcPct val="150000"/>
              </a:lnSpc>
              <a:spcBef>
                <a:spcPts val="0"/>
              </a:spcBef>
              <a:spcAft>
                <a:spcPts val="1000"/>
              </a:spcAft>
            </a:pPr>
            <a:r>
              <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In recent years, with the improvement of people's living standards, more and more people travel. How to better manage scenic spot information has become the focus of tourism information management departments</a:t>
            </a:r>
            <a:r>
              <a:rPr lang="en-IN" sz="1800" dirty="0">
                <a:solidFill>
                  <a:srgbClr val="333333"/>
                </a:solidFill>
                <a:effectLst/>
                <a:latin typeface="Arial" panose="020B0604020202020204" pitchFamily="34" charset="0"/>
                <a:ea typeface="Calibri" panose="020F0502020204030204" pitchFamily="34" charset="0"/>
                <a:cs typeface="Times New Roman" panose="02020603050405020304" pitchFamily="18" charset="0"/>
              </a:rPr>
              <a:t> .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Access to relevant and accurate information is at the heart of tourism, more so in this era of the Internet information overload has become a prevalent phenomenon and as such a serious issue for those seeking for appropriate information. Furthermore, various researches have been carried out on how to make information on tourism website more effective.</a:t>
            </a:r>
            <a:r>
              <a:rPr lang="en-IN" sz="1800" dirty="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 Therefore, in this paper, we aim to design a tourism resources management system and guide the tourists to plan their travel routes. In general if any user plans for any tour they must consult any traveling agency for purchasing package. At the same time the user has to do traveling reservations from source to destination, hotel reservations at destination place and other travel reservations from destination to other places, this involves lot of manual work . So ,here the user can see the places and hotels and can book the hotels and can see the path from source address to the destination address.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10549987" y="189850"/>
            <a:ext cx="1500489" cy="533481"/>
          </a:xfrm>
          <a:prstGeom prst="rect">
            <a:avLst/>
          </a:prstGeom>
        </p:spPr>
      </p:pic>
    </p:spTree>
    <p:extLst>
      <p:ext uri="{BB962C8B-B14F-4D97-AF65-F5344CB8AC3E}">
        <p14:creationId xmlns:p14="http://schemas.microsoft.com/office/powerpoint/2010/main" val="488267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F03585-2464-DE7D-AE4F-C8DD0B9AA63A}"/>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User login page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F397CA0-A2A4-E38E-16A9-1E086C4B2974}"/>
              </a:ext>
            </a:extLst>
          </p:cNvPr>
          <p:cNvPicPr>
            <a:picLocks noChangeAspect="1"/>
          </p:cNvPicPr>
          <p:nvPr/>
        </p:nvPicPr>
        <p:blipFill>
          <a:blip r:embed="rId2"/>
          <a:stretch>
            <a:fillRect/>
          </a:stretch>
        </p:blipFill>
        <p:spPr>
          <a:xfrm>
            <a:off x="1661160" y="1603569"/>
            <a:ext cx="8017412" cy="4507225"/>
          </a:xfrm>
          <a:prstGeom prst="rect">
            <a:avLst/>
          </a:prstGeom>
        </p:spPr>
      </p:pic>
    </p:spTree>
    <p:extLst>
      <p:ext uri="{BB962C8B-B14F-4D97-AF65-F5344CB8AC3E}">
        <p14:creationId xmlns:p14="http://schemas.microsoft.com/office/powerpoint/2010/main" val="18560069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F03585-2464-DE7D-AE4F-C8DD0B9AA63A}"/>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Admin login page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F397CA0-A2A4-E38E-16A9-1E086C4B2974}"/>
              </a:ext>
            </a:extLst>
          </p:cNvPr>
          <p:cNvPicPr>
            <a:picLocks noChangeAspect="1"/>
          </p:cNvPicPr>
          <p:nvPr/>
        </p:nvPicPr>
        <p:blipFill>
          <a:blip r:embed="rId2"/>
          <a:stretch>
            <a:fillRect/>
          </a:stretch>
        </p:blipFill>
        <p:spPr>
          <a:xfrm>
            <a:off x="1661160" y="1603569"/>
            <a:ext cx="8017412" cy="4507225"/>
          </a:xfrm>
          <a:prstGeom prst="rect">
            <a:avLst/>
          </a:prstGeom>
        </p:spPr>
      </p:pic>
    </p:spTree>
    <p:extLst>
      <p:ext uri="{BB962C8B-B14F-4D97-AF65-F5344CB8AC3E}">
        <p14:creationId xmlns:p14="http://schemas.microsoft.com/office/powerpoint/2010/main" val="3843259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BE284D-059E-BC5B-2BE9-BD2C3D0D5616}"/>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Admin home</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F93FD6D3-45C0-CA54-E242-EFB512506CF2}"/>
              </a:ext>
            </a:extLst>
          </p:cNvPr>
          <p:cNvPicPr>
            <a:picLocks noChangeAspect="1"/>
          </p:cNvPicPr>
          <p:nvPr/>
        </p:nvPicPr>
        <p:blipFill>
          <a:blip r:embed="rId2"/>
          <a:stretch>
            <a:fillRect/>
          </a:stretch>
        </p:blipFill>
        <p:spPr>
          <a:xfrm>
            <a:off x="1270839" y="1659841"/>
            <a:ext cx="8632815" cy="4853192"/>
          </a:xfrm>
          <a:prstGeom prst="rect">
            <a:avLst/>
          </a:prstGeom>
        </p:spPr>
      </p:pic>
    </p:spTree>
    <p:extLst>
      <p:ext uri="{BB962C8B-B14F-4D97-AF65-F5344CB8AC3E}">
        <p14:creationId xmlns:p14="http://schemas.microsoft.com/office/powerpoint/2010/main" val="4079924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8BF584-6186-388D-938E-777C51DF19C9}"/>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Add Tours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B517DCE-597A-4A62-1428-0C1B4371E522}"/>
              </a:ext>
            </a:extLst>
          </p:cNvPr>
          <p:cNvPicPr>
            <a:picLocks noChangeAspect="1"/>
          </p:cNvPicPr>
          <p:nvPr/>
        </p:nvPicPr>
        <p:blipFill>
          <a:blip r:embed="rId2"/>
          <a:stretch>
            <a:fillRect/>
          </a:stretch>
        </p:blipFill>
        <p:spPr>
          <a:xfrm>
            <a:off x="1270840" y="949993"/>
            <a:ext cx="8819270" cy="4958013"/>
          </a:xfrm>
          <a:prstGeom prst="rect">
            <a:avLst/>
          </a:prstGeom>
        </p:spPr>
      </p:pic>
    </p:spTree>
    <p:extLst>
      <p:ext uri="{BB962C8B-B14F-4D97-AF65-F5344CB8AC3E}">
        <p14:creationId xmlns:p14="http://schemas.microsoft.com/office/powerpoint/2010/main" val="2067267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40AC1DC-BBDF-EFCF-E1BA-E8959DFCCDC8}"/>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View tours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D4B6B972-589B-492B-915B-5F0BEEDAF03A}"/>
              </a:ext>
            </a:extLst>
          </p:cNvPr>
          <p:cNvPicPr>
            <a:picLocks noChangeAspect="1"/>
          </p:cNvPicPr>
          <p:nvPr/>
        </p:nvPicPr>
        <p:blipFill>
          <a:blip r:embed="rId2"/>
          <a:stretch>
            <a:fillRect/>
          </a:stretch>
        </p:blipFill>
        <p:spPr>
          <a:xfrm>
            <a:off x="1270839" y="1561366"/>
            <a:ext cx="8281123" cy="4655477"/>
          </a:xfrm>
          <a:prstGeom prst="rect">
            <a:avLst/>
          </a:prstGeom>
        </p:spPr>
      </p:pic>
    </p:spTree>
    <p:extLst>
      <p:ext uri="{BB962C8B-B14F-4D97-AF65-F5344CB8AC3E}">
        <p14:creationId xmlns:p14="http://schemas.microsoft.com/office/powerpoint/2010/main" val="1193432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4185DF-068A-0E31-D16E-183B5F5EF3EF}"/>
              </a:ext>
            </a:extLst>
          </p:cNvPr>
          <p:cNvSpPr/>
          <p:nvPr/>
        </p:nvSpPr>
        <p:spPr>
          <a:xfrm>
            <a:off x="1270840" y="256185"/>
            <a:ext cx="9624812" cy="3740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View customer:</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793DEC7-D46E-A973-9E1E-F8341FD022F1}"/>
              </a:ext>
            </a:extLst>
          </p:cNvPr>
          <p:cNvPicPr>
            <a:picLocks noChangeAspect="1"/>
          </p:cNvPicPr>
          <p:nvPr/>
        </p:nvPicPr>
        <p:blipFill>
          <a:blip r:embed="rId2"/>
          <a:stretch>
            <a:fillRect/>
          </a:stretch>
        </p:blipFill>
        <p:spPr>
          <a:xfrm>
            <a:off x="1270840" y="1280012"/>
            <a:ext cx="8323326" cy="4679203"/>
          </a:xfrm>
          <a:prstGeom prst="rect">
            <a:avLst/>
          </a:prstGeom>
        </p:spPr>
      </p:pic>
    </p:spTree>
    <p:extLst>
      <p:ext uri="{BB962C8B-B14F-4D97-AF65-F5344CB8AC3E}">
        <p14:creationId xmlns:p14="http://schemas.microsoft.com/office/powerpoint/2010/main" val="3934019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71A97B-F168-9EBE-BC49-F8D571775154}"/>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0"/>
              </a:spcBef>
              <a:spcAft>
                <a:spcPts val="10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User can view the tours: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3C7683A-52A3-753F-BDDF-879A0CF0FB00}"/>
              </a:ext>
            </a:extLst>
          </p:cNvPr>
          <p:cNvPicPr>
            <a:picLocks noChangeAspect="1"/>
          </p:cNvPicPr>
          <p:nvPr/>
        </p:nvPicPr>
        <p:blipFill>
          <a:blip r:embed="rId2"/>
          <a:stretch>
            <a:fillRect/>
          </a:stretch>
        </p:blipFill>
        <p:spPr>
          <a:xfrm>
            <a:off x="1028113" y="1505097"/>
            <a:ext cx="9086557" cy="5108276"/>
          </a:xfrm>
          <a:prstGeom prst="rect">
            <a:avLst/>
          </a:prstGeom>
        </p:spPr>
      </p:pic>
    </p:spTree>
    <p:extLst>
      <p:ext uri="{BB962C8B-B14F-4D97-AF65-F5344CB8AC3E}">
        <p14:creationId xmlns:p14="http://schemas.microsoft.com/office/powerpoint/2010/main" val="419491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FA495E-EE45-4F80-93DC-5894EF7EF118}"/>
              </a:ext>
            </a:extLst>
          </p:cNvPr>
          <p:cNvSpPr/>
          <p:nvPr/>
        </p:nvSpPr>
        <p:spPr>
          <a:xfrm>
            <a:off x="1270840" y="256185"/>
            <a:ext cx="9624812" cy="37407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Details of tours: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18A8DF6-9FEC-BF8D-BAC8-292AB01D1D83}"/>
              </a:ext>
            </a:extLst>
          </p:cNvPr>
          <p:cNvPicPr>
            <a:picLocks noChangeAspect="1"/>
          </p:cNvPicPr>
          <p:nvPr/>
        </p:nvPicPr>
        <p:blipFill>
          <a:blip r:embed="rId2"/>
          <a:stretch>
            <a:fillRect/>
          </a:stretch>
        </p:blipFill>
        <p:spPr>
          <a:xfrm>
            <a:off x="1492347" y="1294081"/>
            <a:ext cx="8974016" cy="5045008"/>
          </a:xfrm>
          <a:prstGeom prst="rect">
            <a:avLst/>
          </a:prstGeom>
        </p:spPr>
      </p:pic>
    </p:spTree>
    <p:extLst>
      <p:ext uri="{BB962C8B-B14F-4D97-AF65-F5344CB8AC3E}">
        <p14:creationId xmlns:p14="http://schemas.microsoft.com/office/powerpoint/2010/main" val="462572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04E415-7F4E-2D8C-1C00-798109535DD4}"/>
              </a:ext>
            </a:extLst>
          </p:cNvPr>
          <p:cNvPicPr>
            <a:picLocks noChangeAspect="1"/>
          </p:cNvPicPr>
          <p:nvPr/>
        </p:nvPicPr>
        <p:blipFill>
          <a:blip r:embed="rId2"/>
          <a:stretch>
            <a:fillRect/>
          </a:stretch>
        </p:blipFill>
        <p:spPr>
          <a:xfrm>
            <a:off x="1126587" y="1195607"/>
            <a:ext cx="8411308" cy="4728665"/>
          </a:xfrm>
          <a:prstGeom prst="rect">
            <a:avLst/>
          </a:prstGeom>
        </p:spPr>
      </p:pic>
    </p:spTree>
    <p:extLst>
      <p:ext uri="{BB962C8B-B14F-4D97-AF65-F5344CB8AC3E}">
        <p14:creationId xmlns:p14="http://schemas.microsoft.com/office/powerpoint/2010/main" val="30647015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D5C560-8B28-87CE-4E15-8DF7431AFF15}"/>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payment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0430A00D-D3D0-0234-B586-C724202D3CD2}"/>
              </a:ext>
            </a:extLst>
          </p:cNvPr>
          <p:cNvPicPr>
            <a:picLocks noChangeAspect="1"/>
          </p:cNvPicPr>
          <p:nvPr/>
        </p:nvPicPr>
        <p:blipFill>
          <a:blip r:embed="rId2"/>
          <a:stretch>
            <a:fillRect/>
          </a:stretch>
        </p:blipFill>
        <p:spPr>
          <a:xfrm>
            <a:off x="1028112" y="1054930"/>
            <a:ext cx="8959949" cy="5037100"/>
          </a:xfrm>
          <a:prstGeom prst="rect">
            <a:avLst/>
          </a:prstGeom>
        </p:spPr>
      </p:pic>
    </p:spTree>
    <p:extLst>
      <p:ext uri="{BB962C8B-B14F-4D97-AF65-F5344CB8AC3E}">
        <p14:creationId xmlns:p14="http://schemas.microsoft.com/office/powerpoint/2010/main" val="448826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866" y="111878"/>
            <a:ext cx="8802955" cy="628346"/>
          </a:xfrm>
        </p:spPr>
        <p:txBody>
          <a:bodyPr>
            <a:normAutofit/>
          </a:bodyPr>
          <a:lstStyle/>
          <a:p>
            <a:pPr algn="ctr"/>
            <a:r>
              <a:rPr lang="en-US" sz="2700" b="1" dirty="0">
                <a:latin typeface="Times New Roman" panose="02020603050405020304" pitchFamily="18" charset="0"/>
                <a:cs typeface="Times New Roman" panose="02020603050405020304" pitchFamily="18" charset="0"/>
              </a:rPr>
              <a:t>LITERATURE REVIEW</a:t>
            </a:r>
            <a:endParaRPr lang="en-US" dirty="0"/>
          </a:p>
        </p:txBody>
      </p:sp>
      <p:graphicFrame>
        <p:nvGraphicFramePr>
          <p:cNvPr id="4" name="Content Placeholder 3"/>
          <p:cNvGraphicFramePr>
            <a:graphicFrameLocks noGrp="1"/>
          </p:cNvGraphicFramePr>
          <p:nvPr>
            <p:ph idx="1"/>
          </p:nvPr>
        </p:nvGraphicFramePr>
        <p:xfrm>
          <a:off x="416767" y="731084"/>
          <a:ext cx="10342367" cy="4937760"/>
        </p:xfrm>
        <a:graphic>
          <a:graphicData uri="http://schemas.openxmlformats.org/drawingml/2006/table">
            <a:tbl>
              <a:tblPr firstRow="1" bandRow="1">
                <a:tableStyleId>{5940675A-B579-460E-94D1-54222C63F5DA}</a:tableStyleId>
              </a:tblPr>
              <a:tblGrid>
                <a:gridCol w="563122">
                  <a:extLst>
                    <a:ext uri="{9D8B030D-6E8A-4147-A177-3AD203B41FA5}">
                      <a16:colId xmlns:a16="http://schemas.microsoft.com/office/drawing/2014/main" val="20000"/>
                    </a:ext>
                  </a:extLst>
                </a:gridCol>
                <a:gridCol w="1919189">
                  <a:extLst>
                    <a:ext uri="{9D8B030D-6E8A-4147-A177-3AD203B41FA5}">
                      <a16:colId xmlns:a16="http://schemas.microsoft.com/office/drawing/2014/main" val="20001"/>
                    </a:ext>
                  </a:extLst>
                </a:gridCol>
                <a:gridCol w="1817243">
                  <a:extLst>
                    <a:ext uri="{9D8B030D-6E8A-4147-A177-3AD203B41FA5}">
                      <a16:colId xmlns:a16="http://schemas.microsoft.com/office/drawing/2014/main" val="20002"/>
                    </a:ext>
                  </a:extLst>
                </a:gridCol>
                <a:gridCol w="2022763">
                  <a:extLst>
                    <a:ext uri="{9D8B030D-6E8A-4147-A177-3AD203B41FA5}">
                      <a16:colId xmlns:a16="http://schemas.microsoft.com/office/drawing/2014/main" val="20003"/>
                    </a:ext>
                  </a:extLst>
                </a:gridCol>
                <a:gridCol w="4020050">
                  <a:extLst>
                    <a:ext uri="{9D8B030D-6E8A-4147-A177-3AD203B41FA5}">
                      <a16:colId xmlns:a16="http://schemas.microsoft.com/office/drawing/2014/main" val="20004"/>
                    </a:ext>
                  </a:extLst>
                </a:gridCol>
              </a:tblGrid>
              <a:tr h="466894">
                <a:tc>
                  <a:txBody>
                    <a:bodyPr/>
                    <a:lstStyle/>
                    <a:p>
                      <a:pPr algn="ctr"/>
                      <a:r>
                        <a:rPr lang="en-US" sz="1400" b="1" dirty="0">
                          <a:latin typeface="Times New Roman" panose="02020603050405020304" pitchFamily="18" charset="0"/>
                          <a:cs typeface="Times New Roman" panose="02020603050405020304" pitchFamily="18" charset="0"/>
                        </a:rPr>
                        <a:t>S. No</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Journal Type </a:t>
                      </a:r>
                      <a:r>
                        <a:rPr lang="en-US" sz="1400" b="1" baseline="0" dirty="0">
                          <a:latin typeface="Times New Roman" panose="02020603050405020304" pitchFamily="18" charset="0"/>
                          <a:cs typeface="Times New Roman" panose="02020603050405020304" pitchFamily="18" charset="0"/>
                        </a:rPr>
                        <a:t>with year</a:t>
                      </a:r>
                      <a:endParaRPr lang="en-US" sz="1400" b="1"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b="1" dirty="0">
                          <a:latin typeface="Times New Roman" panose="02020603050405020304" pitchFamily="18" charset="0"/>
                          <a:cs typeface="Times New Roman" panose="02020603050405020304" pitchFamily="18" charset="0"/>
                        </a:rPr>
                        <a:t>Authors</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Title</a:t>
                      </a:r>
                    </a:p>
                  </a:txBody>
                  <a:tcPr anchor="ctr"/>
                </a:tc>
                <a:tc>
                  <a:txBody>
                    <a:bodyPr/>
                    <a:lstStyle/>
                    <a:p>
                      <a:pPr algn="ctr"/>
                      <a:r>
                        <a:rPr lang="en-US" sz="1400" b="1" dirty="0">
                          <a:latin typeface="Times New Roman" panose="02020603050405020304" pitchFamily="18" charset="0"/>
                          <a:cs typeface="Times New Roman" panose="02020603050405020304" pitchFamily="18" charset="0"/>
                        </a:rPr>
                        <a:t>Outcomes</a:t>
                      </a:r>
                    </a:p>
                  </a:txBody>
                  <a:tcPr anchor="ctr"/>
                </a:tc>
                <a:extLst>
                  <a:ext uri="{0D108BD9-81ED-4DB2-BD59-A6C34878D82A}">
                    <a16:rowId xmlns:a16="http://schemas.microsoft.com/office/drawing/2014/main" val="10000"/>
                  </a:ext>
                </a:extLst>
              </a:tr>
              <a:tr h="1043645">
                <a:tc>
                  <a:txBody>
                    <a:bodyPr/>
                    <a:lstStyle/>
                    <a:p>
                      <a:pPr algn="ctr"/>
                      <a:r>
                        <a:rPr lang="en-US" sz="1400" b="0" dirty="0">
                          <a:latin typeface="Times New Roman" panose="02020603050405020304" pitchFamily="18" charset="0"/>
                          <a:cs typeface="Times New Roman" panose="02020603050405020304" pitchFamily="18" charset="0"/>
                        </a:rPr>
                        <a:t>1</a:t>
                      </a:r>
                    </a:p>
                  </a:txBody>
                  <a:tcPr anchor="ctr"/>
                </a:tc>
                <a:tc>
                  <a:txBody>
                    <a:bodyPr/>
                    <a:lstStyle/>
                    <a:p>
                      <a:pPr algn="ctr"/>
                      <a:r>
                        <a:rPr lang="en-IN" sz="1400" b="0" i="0" kern="1200" dirty="0">
                          <a:solidFill>
                            <a:schemeClr val="tx1"/>
                          </a:solidFill>
                          <a:effectLst/>
                          <a:latin typeface="Times New Roman" panose="02020603050405020304" pitchFamily="18" charset="0"/>
                          <a:ea typeface="+mn-ea"/>
                          <a:cs typeface="Times New Roman" panose="02020603050405020304" pitchFamily="18" charset="0"/>
                        </a:rPr>
                        <a:t> 2021.</a:t>
                      </a:r>
                      <a:endParaRPr lang="en-US" sz="1400" b="0" i="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i="0" kern="1200" dirty="0">
                          <a:solidFill>
                            <a:schemeClr val="tx1"/>
                          </a:solidFill>
                          <a:effectLst/>
                          <a:latin typeface="Times New Roman" panose="02020603050405020304" pitchFamily="18" charset="0"/>
                          <a:ea typeface="+mn-ea"/>
                          <a:cs typeface="Times New Roman" panose="02020603050405020304" pitchFamily="18" charset="0"/>
                        </a:rPr>
                        <a:t>Qi </a:t>
                      </a:r>
                      <a:r>
                        <a:rPr lang="en-IN" sz="1400" b="0" i="0" kern="1200" dirty="0" err="1">
                          <a:solidFill>
                            <a:schemeClr val="tx1"/>
                          </a:solidFill>
                          <a:effectLst/>
                          <a:latin typeface="Times New Roman" panose="02020603050405020304" pitchFamily="18" charset="0"/>
                          <a:ea typeface="+mn-ea"/>
                          <a:cs typeface="Times New Roman" panose="02020603050405020304" pitchFamily="18" charset="0"/>
                        </a:rPr>
                        <a:t>Xianwen</a:t>
                      </a:r>
                      <a:r>
                        <a:rPr lang="en-IN" sz="1400" b="0" i="0" kern="1200" dirty="0">
                          <a:solidFill>
                            <a:schemeClr val="tx1"/>
                          </a:solidFill>
                          <a:effectLst/>
                          <a:latin typeface="Times New Roman" panose="02020603050405020304" pitchFamily="18" charset="0"/>
                          <a:ea typeface="+mn-ea"/>
                          <a:cs typeface="Times New Roman" panose="02020603050405020304" pitchFamily="18" charset="0"/>
                        </a:rPr>
                        <a:t>, </a:t>
                      </a:r>
                      <a:endParaRPr lang="en-US" sz="1400" b="0" i="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i="0" kern="1200" dirty="0">
                          <a:solidFill>
                            <a:schemeClr val="tx1"/>
                          </a:solidFill>
                          <a:effectLst/>
                          <a:latin typeface="Times New Roman" panose="02020603050405020304" pitchFamily="18" charset="0"/>
                          <a:ea typeface="+mn-ea"/>
                          <a:cs typeface="Times New Roman" panose="02020603050405020304" pitchFamily="18" charset="0"/>
                        </a:rPr>
                        <a:t>Tourism Management Information System</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r>
                        <a:rPr lang="en-IN" sz="1400" kern="1200" dirty="0">
                          <a:solidFill>
                            <a:schemeClr val="tx1"/>
                          </a:solidFill>
                          <a:effectLst/>
                          <a:latin typeface="Times New Roman" panose="02020603050405020304" pitchFamily="18" charset="0"/>
                          <a:ea typeface="+mn-ea"/>
                          <a:cs typeface="Times New Roman" panose="02020603050405020304" pitchFamily="18" charset="0"/>
                        </a:rPr>
                        <a:t>Tourism information management department is the manager and supervisor of tourism information, which bears great work pressure. How to help scenic spot managers grasp the scenic spot information in time.</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1"/>
                  </a:ext>
                </a:extLst>
              </a:tr>
              <a:tr h="1043645">
                <a:tc>
                  <a:txBody>
                    <a:bodyPr/>
                    <a:lstStyle/>
                    <a:p>
                      <a:pPr algn="ctr"/>
                      <a:r>
                        <a:rPr lang="en-US" sz="1400" b="0" dirty="0">
                          <a:latin typeface="Times New Roman" panose="02020603050405020304" pitchFamily="18" charset="0"/>
                          <a:cs typeface="Times New Roman" panose="02020603050405020304" pitchFamily="18" charset="0"/>
                        </a:rPr>
                        <a:t>2</a:t>
                      </a: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2017.</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Chen </a:t>
                      </a: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Chongfu</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On the Design and Application of Tourism Management Information System</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IN" sz="1400" kern="1200" dirty="0">
                          <a:solidFill>
                            <a:schemeClr val="tx1"/>
                          </a:solidFill>
                          <a:effectLst/>
                          <a:latin typeface="Times New Roman" panose="02020603050405020304" pitchFamily="18" charset="0"/>
                          <a:ea typeface="+mn-ea"/>
                          <a:cs typeface="Times New Roman" panose="02020603050405020304" pitchFamily="18" charset="0"/>
                        </a:rPr>
                        <a:t>The traditional way of tourism and information management level has been unable to meet the current tourism needs of tourists. The development of information technology promotes the rapid development of tourism information technology</a:t>
                      </a:r>
                      <a:endParaRPr lang="en-US" sz="14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1043645">
                <a:tc>
                  <a:txBody>
                    <a:bodyPr/>
                    <a:lstStyle/>
                    <a:p>
                      <a:pPr algn="ctr"/>
                      <a:r>
                        <a:rPr lang="en-US" sz="1400" b="0" dirty="0">
                          <a:latin typeface="Times New Roman" panose="02020603050405020304" pitchFamily="18" charset="0"/>
                          <a:cs typeface="Times New Roman" panose="02020603050405020304" pitchFamily="18" charset="0"/>
                        </a:rPr>
                        <a:t>3</a:t>
                      </a: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2017</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err="1">
                          <a:solidFill>
                            <a:schemeClr val="tx1"/>
                          </a:solidFill>
                          <a:effectLst/>
                          <a:latin typeface="Times New Roman" panose="02020603050405020304" pitchFamily="18" charset="0"/>
                          <a:ea typeface="+mn-ea"/>
                          <a:cs typeface="Times New Roman" panose="02020603050405020304" pitchFamily="18" charset="0"/>
                        </a:rPr>
                        <a:t>Cerosaletti</a:t>
                      </a:r>
                      <a:r>
                        <a:rPr lang="en-IN" sz="1400" b="0" kern="1200" dirty="0">
                          <a:solidFill>
                            <a:schemeClr val="tx1"/>
                          </a:solidFill>
                          <a:effectLst/>
                          <a:latin typeface="Times New Roman" panose="02020603050405020304" pitchFamily="18" charset="0"/>
                          <a:ea typeface="+mn-ea"/>
                          <a:cs typeface="Times New Roman" panose="02020603050405020304" pitchFamily="18" charset="0"/>
                        </a:rPr>
                        <a:t>, P.E., Fox, D.G., Chase, L.E</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just"/>
                      <a:r>
                        <a:rPr lang="en-IN" sz="1400" b="0" kern="1200" dirty="0">
                          <a:solidFill>
                            <a:schemeClr val="tx1"/>
                          </a:solidFill>
                          <a:effectLst/>
                          <a:latin typeface="Times New Roman" panose="02020603050405020304" pitchFamily="18" charset="0"/>
                          <a:ea typeface="+mn-ea"/>
                          <a:cs typeface="Times New Roman" panose="02020603050405020304" pitchFamily="18" charset="0"/>
                        </a:rPr>
                        <a:t>Research on the Intelligent Examination System Based on Genetic Algorithm</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kern="1200" dirty="0">
                          <a:solidFill>
                            <a:schemeClr val="tx1"/>
                          </a:solidFill>
                          <a:effectLst/>
                          <a:latin typeface="Times New Roman" panose="02020603050405020304" pitchFamily="18" charset="0"/>
                          <a:ea typeface="+mn-ea"/>
                          <a:cs typeface="Times New Roman" panose="02020603050405020304" pitchFamily="18" charset="0"/>
                        </a:rPr>
                        <a:t>With the mutual integration of computer technology and education, promoting the reform of education and teaching network, online examination mode has gradually become an important means of new education measurement. </a:t>
                      </a:r>
                      <a:endParaRPr lang="en-IN"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0003"/>
                  </a:ext>
                </a:extLst>
              </a:tr>
              <a:tr h="893380">
                <a:tc>
                  <a:txBody>
                    <a:bodyPr/>
                    <a:lstStyle/>
                    <a:p>
                      <a:pPr algn="ctr"/>
                      <a:r>
                        <a:rPr lang="en-US" sz="1400" b="0" dirty="0">
                          <a:latin typeface="Times New Roman" panose="02020603050405020304" pitchFamily="18" charset="0"/>
                          <a:cs typeface="Times New Roman" panose="02020603050405020304" pitchFamily="18" charset="0"/>
                        </a:rPr>
                        <a:t>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0" dirty="0">
                          <a:latin typeface="Times New Roman" panose="02020603050405020304" pitchFamily="18" charset="0"/>
                          <a:cs typeface="Times New Roman" panose="02020603050405020304" pitchFamily="18" charset="0"/>
                        </a:rPr>
                        <a:t>2001</a:t>
                      </a: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Research on Freight Route Planning System Based on Genetic Algorithm</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ctr"/>
                      <a:r>
                        <a:rPr lang="en-IN" sz="1400" b="0" kern="1200" dirty="0">
                          <a:solidFill>
                            <a:schemeClr val="tx1"/>
                          </a:solidFill>
                          <a:effectLst/>
                          <a:latin typeface="Times New Roman" panose="02020603050405020304" pitchFamily="18" charset="0"/>
                          <a:ea typeface="+mn-ea"/>
                          <a:cs typeface="Times New Roman" panose="02020603050405020304" pitchFamily="18" charset="0"/>
                        </a:rPr>
                        <a:t>Research on Freight Route Planning System Based on Genetic Algorithm</a:t>
                      </a:r>
                      <a:endParaRPr lang="en-US" sz="1400" b="0" dirty="0">
                        <a:latin typeface="Times New Roman" panose="02020603050405020304" pitchFamily="18" charset="0"/>
                        <a:cs typeface="Times New Roman" panose="02020603050405020304" pitchFamily="18" charset="0"/>
                      </a:endParaRPr>
                    </a:p>
                  </a:txBody>
                  <a:tcPr anchor="ctr"/>
                </a:tc>
                <a:tc>
                  <a:txBody>
                    <a:bodyPr/>
                    <a:lstStyle/>
                    <a:p>
                      <a:pPr algn="just"/>
                      <a:r>
                        <a:rPr lang="en-IN" sz="1400" kern="1200" dirty="0">
                          <a:solidFill>
                            <a:schemeClr val="tx1"/>
                          </a:solidFill>
                          <a:effectLst/>
                          <a:latin typeface="Times New Roman" panose="02020603050405020304" pitchFamily="18" charset="0"/>
                          <a:ea typeface="+mn-ea"/>
                          <a:cs typeface="Times New Roman" panose="02020603050405020304" pitchFamily="18" charset="0"/>
                        </a:rPr>
                        <a:t>We first meet the requirements of the genetic algorithm of logistic development, use the division method to divide the delivery area of the gene, and formulate a functional delivery plan</a:t>
                      </a:r>
                      <a:endParaRPr lang="en-US" sz="1400" b="0" dirty="0">
                        <a:solidFill>
                          <a:schemeClr val="tx1"/>
                        </a:solidFill>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495128" y="111878"/>
            <a:ext cx="1541699" cy="529567"/>
          </a:xfrm>
          <a:prstGeom prst="rect">
            <a:avLst/>
          </a:prstGeom>
        </p:spPr>
      </p:pic>
    </p:spTree>
    <p:extLst>
      <p:ext uri="{BB962C8B-B14F-4D97-AF65-F5344CB8AC3E}">
        <p14:creationId xmlns:p14="http://schemas.microsoft.com/office/powerpoint/2010/main" val="1348462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AFEA164-FE34-A0CE-C873-134108EA075B}"/>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My bookings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60B0A1F5-2211-60EF-85C3-B1255D7FA341}"/>
              </a:ext>
            </a:extLst>
          </p:cNvPr>
          <p:cNvPicPr>
            <a:picLocks noChangeAspect="1"/>
          </p:cNvPicPr>
          <p:nvPr/>
        </p:nvPicPr>
        <p:blipFill>
          <a:blip r:embed="rId2"/>
          <a:stretch>
            <a:fillRect/>
          </a:stretch>
        </p:blipFill>
        <p:spPr>
          <a:xfrm>
            <a:off x="957776" y="1223742"/>
            <a:ext cx="8917744" cy="5013373"/>
          </a:xfrm>
          <a:prstGeom prst="rect">
            <a:avLst/>
          </a:prstGeom>
        </p:spPr>
      </p:pic>
    </p:spTree>
    <p:extLst>
      <p:ext uri="{BB962C8B-B14F-4D97-AF65-F5344CB8AC3E}">
        <p14:creationId xmlns:p14="http://schemas.microsoft.com/office/powerpoint/2010/main" val="1951503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069F24-DF96-1C2D-4DDD-CB6370F1C126}"/>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Setting</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E8A53347-97C5-0DDE-9018-FC18A156B80D}"/>
              </a:ext>
            </a:extLst>
          </p:cNvPr>
          <p:cNvPicPr>
            <a:picLocks noChangeAspect="1"/>
          </p:cNvPicPr>
          <p:nvPr/>
        </p:nvPicPr>
        <p:blipFill>
          <a:blip r:embed="rId2"/>
          <a:stretch>
            <a:fillRect/>
          </a:stretch>
        </p:blipFill>
        <p:spPr>
          <a:xfrm>
            <a:off x="1759634" y="1758315"/>
            <a:ext cx="7750126" cy="4356962"/>
          </a:xfrm>
          <a:prstGeom prst="rect">
            <a:avLst/>
          </a:prstGeom>
        </p:spPr>
      </p:pic>
    </p:spTree>
    <p:extLst>
      <p:ext uri="{BB962C8B-B14F-4D97-AF65-F5344CB8AC3E}">
        <p14:creationId xmlns:p14="http://schemas.microsoft.com/office/powerpoint/2010/main" val="2779162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3D9BF6-34CB-090C-645B-3696DE2185D3}"/>
              </a:ext>
            </a:extLst>
          </p:cNvPr>
          <p:cNvSpPr/>
          <p:nvPr/>
        </p:nvSpPr>
        <p:spPr>
          <a:xfrm>
            <a:off x="1270840" y="256185"/>
            <a:ext cx="9624812" cy="39940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7000"/>
              </a:lnSpc>
              <a:spcAft>
                <a:spcPts val="800"/>
              </a:spcAft>
            </a:pPr>
            <a:r>
              <a:rPr lang="en-IN" sz="2000" b="1" dirty="0">
                <a:latin typeface="Times New Roman" panose="02020603050405020304" pitchFamily="18" charset="0"/>
                <a:ea typeface="Calibri" panose="020F0502020204030204" pitchFamily="34" charset="0"/>
                <a:cs typeface="Times New Roman" panose="02020603050405020304" pitchFamily="18" charset="0"/>
              </a:rPr>
              <a:t>Billing details</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B25031DF-4D6C-AB16-0A79-B1AB0193A44C}"/>
              </a:ext>
            </a:extLst>
          </p:cNvPr>
          <p:cNvPicPr>
            <a:picLocks noChangeAspect="1"/>
          </p:cNvPicPr>
          <p:nvPr/>
        </p:nvPicPr>
        <p:blipFill>
          <a:blip r:embed="rId2"/>
          <a:stretch>
            <a:fillRect/>
          </a:stretch>
        </p:blipFill>
        <p:spPr>
          <a:xfrm>
            <a:off x="1478279" y="1251877"/>
            <a:ext cx="7328095" cy="4119705"/>
          </a:xfrm>
          <a:prstGeom prst="rect">
            <a:avLst/>
          </a:prstGeom>
        </p:spPr>
      </p:pic>
    </p:spTree>
    <p:extLst>
      <p:ext uri="{BB962C8B-B14F-4D97-AF65-F5344CB8AC3E}">
        <p14:creationId xmlns:p14="http://schemas.microsoft.com/office/powerpoint/2010/main" val="33993781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0B4F17-D7A8-EFC3-4342-EBCF28E55331}"/>
              </a:ext>
            </a:extLst>
          </p:cNvPr>
          <p:cNvSpPr txBox="1"/>
          <p:nvPr/>
        </p:nvSpPr>
        <p:spPr>
          <a:xfrm>
            <a:off x="1444487" y="728871"/>
            <a:ext cx="8348870" cy="4407873"/>
          </a:xfrm>
          <a:prstGeom prst="rect">
            <a:avLst/>
          </a:prstGeom>
          <a:noFill/>
        </p:spPr>
        <p:txBody>
          <a:bodyPr wrap="square">
            <a:spAutoFit/>
          </a:bodyPr>
          <a:lstStyle/>
          <a:p>
            <a:pPr marL="0" marR="0" algn="ctr">
              <a:lnSpc>
                <a:spcPct val="150000"/>
              </a:lnSpc>
              <a:spcBef>
                <a:spcPts val="0"/>
              </a:spcBef>
              <a:spcAft>
                <a:spcPts val="1950"/>
              </a:spcAft>
            </a:pPr>
            <a:r>
              <a:rPr lang="en-US" sz="1600" b="1" dirty="0">
                <a:solidFill>
                  <a:srgbClr val="000000"/>
                </a:solidFill>
                <a:effectLst/>
                <a:latin typeface="Times New Roman" panose="02020603050405020304" pitchFamily="18" charset="0"/>
                <a:ea typeface="Times New Roman" panose="02020603050405020304" pitchFamily="18" charset="0"/>
              </a:rPr>
              <a:t>CONCLUSION</a:t>
            </a:r>
            <a:endParaRPr lang="en-US" sz="1600" dirty="0">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1950"/>
              </a:spcAft>
            </a:pPr>
            <a:r>
              <a:rPr lang="en-US" sz="1800" dirty="0">
                <a:solidFill>
                  <a:srgbClr val="000000"/>
                </a:solidFill>
                <a:effectLst/>
                <a:latin typeface="Times New Roman" panose="02020603050405020304" pitchFamily="18" charset="0"/>
                <a:ea typeface="Times New Roman" panose="02020603050405020304" pitchFamily="18" charset="0"/>
              </a:rPr>
              <a:t>In conclusion, when it comes to tours and travels, the journey begins with the first step – viewing tours and making bookings. This initial excitement is followed by the seamless process of making payments for the chosen tour, ensuring a hassle-free experience. However, the adventure doesn't end there; it extends to the post-trip phase where travelers have the opportunity to share their valuable feedback through reviews. These reviews not only help improve the quality of future tours but also serve as a source of inspiration for fellow travelers. Thus, from viewing tours to booking, making payments, and providing reviews, the world of tours and travels is a dynamic and rewarding one that fosters exploration and connection.</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47661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0D5ABA-566B-2292-C4B5-9A14FD807E0E}"/>
              </a:ext>
            </a:extLst>
          </p:cNvPr>
          <p:cNvSpPr txBox="1"/>
          <p:nvPr/>
        </p:nvSpPr>
        <p:spPr>
          <a:xfrm>
            <a:off x="954157" y="556591"/>
            <a:ext cx="9634330" cy="6158737"/>
          </a:xfrm>
          <a:prstGeom prst="rect">
            <a:avLst/>
          </a:prstGeom>
          <a:noFill/>
        </p:spPr>
        <p:txBody>
          <a:bodyPr wrap="square">
            <a:spAutoFit/>
          </a:bodyPr>
          <a:lstStyle/>
          <a:p>
            <a:pPr marL="0" marR="0" algn="ctr">
              <a:lnSpc>
                <a:spcPct val="150000"/>
              </a:lnSpc>
              <a:spcBef>
                <a:spcPts val="0"/>
              </a:spcBef>
              <a:spcAft>
                <a:spcPts val="1950"/>
              </a:spcAft>
            </a:pPr>
            <a:r>
              <a:rPr lang="en-US" sz="2000" b="1" dirty="0">
                <a:solidFill>
                  <a:srgbClr val="000000"/>
                </a:solidFill>
                <a:effectLst/>
                <a:latin typeface="Times New Roman" panose="02020603050405020304" pitchFamily="18" charset="0"/>
                <a:ea typeface="Times New Roman" panose="02020603050405020304" pitchFamily="18" charset="0"/>
              </a:rPr>
              <a:t>REFERENCES</a:t>
            </a:r>
            <a:endParaRPr lang="en-US" sz="2000" dirty="0">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156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R. E. Mayer, “Fifty Years of Creativity Research”, Handbook of Creativity, R. J. Sternberg, Ed. Cambridge: Cambridge University Press, 1999, pp. 449–460.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156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 A. Carroll, C. </a:t>
            </a:r>
            <a:r>
              <a:rPr lang="en-US"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Latulipe</a:t>
            </a: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R. Fung, and M. Terry, “Creativity Factor Evaluation: Towards A </a:t>
            </a:r>
            <a:r>
              <a:rPr lang="en-US"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Standardised</a:t>
            </a: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Survey Metric for Creativity Support,” 7th ACM Conference on Creativity and Cognition, ACM Press, New York, 2009, pp. 127–136.</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156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D. Janssen, T. Schlegel, M. Wissen, and J. Ziegler, “</a:t>
            </a:r>
            <a:r>
              <a:rPr lang="en-US"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MetaCharts</a:t>
            </a: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 Using Creativity Methods in A CSCW Environment,” Human- Computer Interaction Theory and Practice (Part II), CRC Press, 2003, pp. 939–943.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156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T.R.G. Green, Cognitive Dimensions of Notations, Cambridge University Press, Cambridge, 1989.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1560"/>
              </a:spcAft>
              <a:buFont typeface="+mj-lt"/>
              <a:buAutoNum type="arabicPeriod"/>
            </a:pP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M. A. Boden, “Artificial Intelligence Creativity and Artificial Intelligence,” Artificial Intelligence, vol. 103, no. 1–2, </a:t>
            </a:r>
            <a:r>
              <a:rPr lang="en-US" sz="18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Amsterdan</a:t>
            </a:r>
            <a:r>
              <a:rPr lang="en-US"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1998, pp. 347– 356.</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1359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4900" y="349831"/>
            <a:ext cx="8911687" cy="1280890"/>
          </a:xfrm>
        </p:spPr>
        <p:txBody>
          <a:bodyPr>
            <a:normAutofit/>
          </a:bodyPr>
          <a:lstStyle/>
          <a:p>
            <a:pPr algn="ctr"/>
            <a:r>
              <a:rPr lang="en-US" sz="2400" b="1" dirty="0">
                <a:latin typeface="Times New Roman" panose="02020603050405020304" pitchFamily="18" charset="0"/>
                <a:cs typeface="Times New Roman" panose="02020603050405020304" pitchFamily="18" charset="0"/>
              </a:rPr>
              <a:t>EXISTING METHOD</a:t>
            </a:r>
            <a:br>
              <a:rPr lang="en-US" altLang="en-US"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76227" y="1264555"/>
            <a:ext cx="9889052" cy="5593445"/>
          </a:xfrm>
        </p:spPr>
        <p:txBody>
          <a:bodyPr>
            <a:normAutofit/>
          </a:bodyPr>
          <a:lstStyle/>
          <a:p>
            <a:pPr marL="0" marR="0" algn="just">
              <a:lnSpc>
                <a:spcPct val="150000"/>
              </a:lnSpc>
              <a:spcBef>
                <a:spcPts val="0"/>
              </a:spcBef>
              <a:spcAft>
                <a:spcPts val="10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 the existing system, all the records are not kept perfectly because all the work is done manually, so keeping up to date details of the hotels , places is not perfectly followed .User can book the hotels but there is no map to show the path from the source address to the destination address . Manually a person has to g and search for the hotels in a particular place ,it will take a lot of time to do such process, in the existing system. It will consumes money also.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Dis advantages:</a:t>
            </a:r>
            <a:endParaRPr lang="en-IN" sz="2000" dirty="0">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It is time consuming.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Manual searching.</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 is secured.</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p:cNvPicPr/>
          <p:nvPr/>
        </p:nvPicPr>
        <p:blipFill>
          <a:blip r:embed="rId2" cstate="print">
            <a:extLst>
              <a:ext uri="{28A0092B-C50C-407E-A947-70E740481C1C}">
                <a14:useLocalDpi xmlns:a14="http://schemas.microsoft.com/office/drawing/2010/main" val="0"/>
              </a:ext>
            </a:extLst>
          </a:blip>
          <a:stretch>
            <a:fillRect/>
          </a:stretch>
        </p:blipFill>
        <p:spPr>
          <a:xfrm>
            <a:off x="10466435" y="71867"/>
            <a:ext cx="1597689" cy="555929"/>
          </a:xfrm>
          <a:prstGeom prst="rect">
            <a:avLst/>
          </a:prstGeom>
        </p:spPr>
      </p:pic>
    </p:spTree>
    <p:extLst>
      <p:ext uri="{BB962C8B-B14F-4D97-AF65-F5344CB8AC3E}">
        <p14:creationId xmlns:p14="http://schemas.microsoft.com/office/powerpoint/2010/main" val="2886807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BA666-3D94-41B6-BDDB-B52A51EF2747}"/>
              </a:ext>
            </a:extLst>
          </p:cNvPr>
          <p:cNvSpPr>
            <a:spLocks noGrp="1"/>
          </p:cNvSpPr>
          <p:nvPr>
            <p:ph type="title"/>
          </p:nvPr>
        </p:nvSpPr>
        <p:spPr>
          <a:xfrm>
            <a:off x="1638300" y="449827"/>
            <a:ext cx="8911687" cy="696585"/>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METHOD</a:t>
            </a:r>
          </a:p>
        </p:txBody>
      </p:sp>
      <p:sp>
        <p:nvSpPr>
          <p:cNvPr id="3" name="Content Placeholder 2">
            <a:extLst>
              <a:ext uri="{FF2B5EF4-FFF2-40B4-BE49-F238E27FC236}">
                <a16:creationId xmlns:a16="http://schemas.microsoft.com/office/drawing/2014/main" id="{8272F5E9-D371-48AC-9F12-9755D3AE1521}"/>
              </a:ext>
            </a:extLst>
          </p:cNvPr>
          <p:cNvSpPr>
            <a:spLocks noGrp="1"/>
          </p:cNvSpPr>
          <p:nvPr>
            <p:ph idx="1"/>
          </p:nvPr>
        </p:nvSpPr>
        <p:spPr>
          <a:xfrm>
            <a:off x="1457997" y="1365353"/>
            <a:ext cx="9539786" cy="4636202"/>
          </a:xfrm>
        </p:spPr>
        <p:txBody>
          <a:bodyPr>
            <a:noAutofit/>
          </a:bodyPr>
          <a:lstStyle/>
          <a:p>
            <a:pPr marL="0" marR="0" algn="just">
              <a:lnSpc>
                <a:spcPct val="150000"/>
              </a:lnSpc>
              <a:spcBef>
                <a:spcPts val="0"/>
              </a:spcBef>
              <a:spcAft>
                <a:spcPts val="0"/>
              </a:spcAft>
            </a:pPr>
            <a:r>
              <a:rPr lang="en-US"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Tourist Management System is the  project which gives all the required facilities to their customers when they are ready to plan for any tour. By using this portal the user can book any hotels and also it provides help to the users .User can see the path of the route in map.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r>
              <a:rPr lang="en-IN" sz="2000" b="1" dirty="0">
                <a:latin typeface="Times New Roman" panose="02020603050405020304" pitchFamily="18" charset="0"/>
                <a:cs typeface="Times New Roman" panose="02020603050405020304" pitchFamily="18" charset="0"/>
              </a:rPr>
              <a:t>Advantages:</a:t>
            </a:r>
            <a:endParaRPr lang="en-IN" sz="2000" dirty="0">
              <a:latin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 will be stored systematically and accurately.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Computerized work.</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Easy to analyze the hotels and rooms details.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Reducing the transport cost.</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Tree>
    <p:extLst>
      <p:ext uri="{BB962C8B-B14F-4D97-AF65-F5344CB8AC3E}">
        <p14:creationId xmlns:p14="http://schemas.microsoft.com/office/powerpoint/2010/main" val="81517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BA666-3D94-41B6-BDDB-B52A51EF2747}"/>
              </a:ext>
            </a:extLst>
          </p:cNvPr>
          <p:cNvSpPr>
            <a:spLocks noGrp="1"/>
          </p:cNvSpPr>
          <p:nvPr>
            <p:ph type="title"/>
          </p:nvPr>
        </p:nvSpPr>
        <p:spPr>
          <a:xfrm>
            <a:off x="1514752" y="90230"/>
            <a:ext cx="8911687" cy="541332"/>
          </a:xfrm>
        </p:spPr>
        <p:txBody>
          <a:bodyPr>
            <a:normAutofit/>
          </a:bodyPr>
          <a:lstStyle/>
          <a:p>
            <a:pPr algn="ctr"/>
            <a:r>
              <a:rPr lang="en-US" sz="2400" b="1" dirty="0">
                <a:latin typeface="Times New Roman" panose="02020603050405020304" pitchFamily="18" charset="0"/>
                <a:cs typeface="Times New Roman" panose="02020603050405020304" pitchFamily="18" charset="0"/>
              </a:rPr>
              <a:t>PROPOSED METHOD</a:t>
            </a:r>
          </a:p>
        </p:txBody>
      </p:sp>
      <p:sp>
        <p:nvSpPr>
          <p:cNvPr id="6" name="TextBox 5"/>
          <p:cNvSpPr txBox="1"/>
          <p:nvPr/>
        </p:nvSpPr>
        <p:spPr>
          <a:xfrm>
            <a:off x="3946477" y="6205751"/>
            <a:ext cx="429904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Block diagram of proposed method</a:t>
            </a:r>
            <a:endParaRPr lang="en-IN" dirty="0">
              <a:latin typeface="Times New Roman" panose="02020603050405020304" pitchFamily="18" charset="0"/>
              <a:cs typeface="Times New Roman" panose="02020603050405020304" pitchFamily="18" charset="0"/>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10691243" y="20040"/>
            <a:ext cx="1400175" cy="465455"/>
          </a:xfrm>
          <a:prstGeom prst="rect">
            <a:avLst/>
          </a:prstGeom>
        </p:spPr>
      </p:pic>
      <p:pic>
        <p:nvPicPr>
          <p:cNvPr id="2" name="Picture 1">
            <a:extLst>
              <a:ext uri="{FF2B5EF4-FFF2-40B4-BE49-F238E27FC236}">
                <a16:creationId xmlns:a16="http://schemas.microsoft.com/office/drawing/2014/main" id="{928B8307-7698-943D-EC83-878E19CC186B}"/>
              </a:ext>
            </a:extLst>
          </p:cNvPr>
          <p:cNvPicPr>
            <a:picLocks noChangeAspect="1"/>
          </p:cNvPicPr>
          <p:nvPr/>
        </p:nvPicPr>
        <p:blipFill>
          <a:blip r:embed="rId3"/>
          <a:stretch>
            <a:fillRect/>
          </a:stretch>
        </p:blipFill>
        <p:spPr>
          <a:xfrm>
            <a:off x="4181475" y="599757"/>
            <a:ext cx="3829050" cy="5658485"/>
          </a:xfrm>
          <a:prstGeom prst="rect">
            <a:avLst/>
          </a:prstGeom>
        </p:spPr>
      </p:pic>
    </p:spTree>
    <p:extLst>
      <p:ext uri="{BB962C8B-B14F-4D97-AF65-F5344CB8AC3E}">
        <p14:creationId xmlns:p14="http://schemas.microsoft.com/office/powerpoint/2010/main" val="2386880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133" y="232727"/>
            <a:ext cx="8911687" cy="462732"/>
          </a:xfrm>
        </p:spPr>
        <p:txBody>
          <a:bodyPr>
            <a:normAutofit fontScale="90000"/>
          </a:bodyPr>
          <a:lstStyle/>
          <a:p>
            <a:pPr algn="ctr"/>
            <a:r>
              <a:rPr lang="en-US" sz="2800" b="1" dirty="0">
                <a:latin typeface="Times New Roman" panose="02020603050405020304" pitchFamily="18" charset="0"/>
                <a:cs typeface="Times New Roman" panose="02020603050405020304" pitchFamily="18" charset="0"/>
              </a:rPr>
              <a:t>ARCHITECTURE</a:t>
            </a:r>
            <a:endParaRPr lang="en-IN" sz="2800"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0791825" y="0"/>
            <a:ext cx="1400175" cy="465455"/>
          </a:xfrm>
          <a:prstGeom prst="rect">
            <a:avLst/>
          </a:prstGeom>
        </p:spPr>
      </p:pic>
      <p:sp>
        <p:nvSpPr>
          <p:cNvPr id="8" name="TextBox 7"/>
          <p:cNvSpPr txBox="1"/>
          <p:nvPr/>
        </p:nvSpPr>
        <p:spPr>
          <a:xfrm>
            <a:off x="3245413" y="5936844"/>
            <a:ext cx="5459852"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Architecture diagram of proposed method</a:t>
            </a: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589A4378-B7C2-7E65-919D-9328BC965161}"/>
              </a:ext>
            </a:extLst>
          </p:cNvPr>
          <p:cNvPicPr>
            <a:picLocks noChangeAspect="1"/>
          </p:cNvPicPr>
          <p:nvPr/>
        </p:nvPicPr>
        <p:blipFill>
          <a:blip r:embed="rId3"/>
          <a:stretch>
            <a:fillRect/>
          </a:stretch>
        </p:blipFill>
        <p:spPr>
          <a:xfrm>
            <a:off x="3362007" y="1862137"/>
            <a:ext cx="5467985" cy="3133725"/>
          </a:xfrm>
          <a:prstGeom prst="rect">
            <a:avLst/>
          </a:prstGeom>
        </p:spPr>
      </p:pic>
    </p:spTree>
    <p:extLst>
      <p:ext uri="{BB962C8B-B14F-4D97-AF65-F5344CB8AC3E}">
        <p14:creationId xmlns:p14="http://schemas.microsoft.com/office/powerpoint/2010/main" val="38249974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260</TotalTime>
  <Words>2529</Words>
  <Application>Microsoft Office PowerPoint</Application>
  <PresentationFormat>Widescreen</PresentationFormat>
  <Paragraphs>150</Paragraphs>
  <Slides>54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Corbel</vt:lpstr>
      <vt:lpstr>Liberation Serif</vt:lpstr>
      <vt:lpstr>Symbol</vt:lpstr>
      <vt:lpstr>Times New Roman</vt:lpstr>
      <vt:lpstr>Wingdings</vt:lpstr>
      <vt:lpstr>Wingdings 3</vt:lpstr>
      <vt:lpstr>Parallax</vt:lpstr>
      <vt:lpstr>PowerPoint Presentation</vt:lpstr>
      <vt:lpstr>INDEX </vt:lpstr>
      <vt:lpstr>ABSTRACT</vt:lpstr>
      <vt:lpstr>INTRODUCTION</vt:lpstr>
      <vt:lpstr>LITERATURE REVIEW</vt:lpstr>
      <vt:lpstr>EXISTING METHOD </vt:lpstr>
      <vt:lpstr>PROPOSED METHOD</vt:lpstr>
      <vt:lpstr>PROPOSED METHOD</vt:lpstr>
      <vt:lpstr>ARCHITECTURE</vt:lpstr>
      <vt:lpstr>PowerPoint Presentation</vt:lpstr>
      <vt:lpstr>PowerPoint Presentation</vt:lpstr>
      <vt:lpstr>MODULES</vt:lpstr>
      <vt:lpstr>MODULES</vt:lpstr>
      <vt:lpstr>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K.ARUNA KUMARI</dc:creator>
  <cp:lastModifiedBy>Kailasam Jayalakshmi</cp:lastModifiedBy>
  <cp:revision>51</cp:revision>
  <dcterms:created xsi:type="dcterms:W3CDTF">2022-10-12T07:00:24Z</dcterms:created>
  <dcterms:modified xsi:type="dcterms:W3CDTF">2023-09-12T08:01:11Z</dcterms:modified>
</cp:coreProperties>
</file>